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Lst>
  <p:notesMasterIdLst>
    <p:notesMasterId r:id="rId28"/>
  </p:notesMasterIdLst>
  <p:sldIdLst>
    <p:sldId id="1598" r:id="rId7"/>
    <p:sldId id="1551" r:id="rId8"/>
    <p:sldId id="1554" r:id="rId9"/>
    <p:sldId id="1555" r:id="rId10"/>
    <p:sldId id="1566" r:id="rId11"/>
    <p:sldId id="1567" r:id="rId12"/>
    <p:sldId id="1568" r:id="rId13"/>
    <p:sldId id="1569" r:id="rId14"/>
    <p:sldId id="1570" r:id="rId15"/>
    <p:sldId id="1557" r:id="rId16"/>
    <p:sldId id="1571" r:id="rId17"/>
    <p:sldId id="1572" r:id="rId18"/>
    <p:sldId id="1573" r:id="rId19"/>
    <p:sldId id="1574" r:id="rId20"/>
    <p:sldId id="1575" r:id="rId21"/>
    <p:sldId id="1560" r:id="rId22"/>
    <p:sldId id="1587" r:id="rId23"/>
    <p:sldId id="1588" r:id="rId24"/>
    <p:sldId id="1589" r:id="rId25"/>
    <p:sldId id="1553" r:id="rId26"/>
    <p:sldId id="28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403DEF54-94D6-4B8C-B66A-FE6BF15660F0}">
          <p14:sldIdLst>
            <p14:sldId id="1598"/>
            <p14:sldId id="1551"/>
            <p14:sldId id="1554"/>
          </p14:sldIdLst>
        </p14:section>
        <p14:section name="Key scenarios" id="{5F9BF8B2-EDE9-4457-B5DD-7D520F88A689}">
          <p14:sldIdLst>
            <p14:sldId id="1555"/>
            <p14:sldId id="1566"/>
            <p14:sldId id="1567"/>
            <p14:sldId id="1568"/>
            <p14:sldId id="1569"/>
          </p14:sldIdLst>
        </p14:section>
        <p14:section name="Common patterns" id="{FD5FBC80-67F5-43C4-88F5-A81728A8150A}">
          <p14:sldIdLst>
            <p14:sldId id="1570"/>
            <p14:sldId id="1557"/>
            <p14:sldId id="1571"/>
            <p14:sldId id="1572"/>
            <p14:sldId id="1573"/>
            <p14:sldId id="1574"/>
            <p14:sldId id="1575"/>
          </p14:sldIdLst>
        </p14:section>
        <p14:section name="Bot Framework SDK v4" id="{13E25195-90CA-481E-AE2C-8DC38F829C07}">
          <p14:sldIdLst>
            <p14:sldId id="1560"/>
            <p14:sldId id="1587"/>
            <p14:sldId id="1588"/>
            <p14:sldId id="1589"/>
          </p14:sldIdLst>
        </p14:section>
        <p14:section name="Closing" id="{ED3D9EBA-5667-4F82-A18A-D6925A699660}">
          <p14:sldIdLst>
            <p14:sldId id="1553"/>
            <p14:sldId id="2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391" autoAdjust="0"/>
  </p:normalViewPr>
  <p:slideViewPr>
    <p:cSldViewPr snapToGrid="0">
      <p:cViewPr varScale="1">
        <p:scale>
          <a:sx n="95" d="100"/>
          <a:sy n="95" d="100"/>
        </p:scale>
        <p:origin x="66" y="21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viewProps" Target="viewProp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4.png>
</file>

<file path=ppt/media/image5.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4/9/2018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cs.microsoft.com/en-us/azure/bot-service/bot-service-scenario-overview"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95F1828-DED3-4B3E-946D-FF38F1AA00F0}" type="slidenum">
              <a:rPr lang="en-US" smtClean="0"/>
              <a:t>1</a:t>
            </a:fld>
            <a:endParaRPr lang="en-US"/>
          </a:p>
        </p:txBody>
      </p:sp>
    </p:spTree>
    <p:extLst>
      <p:ext uri="{BB962C8B-B14F-4D97-AF65-F5344CB8AC3E}">
        <p14:creationId xmlns:p14="http://schemas.microsoft.com/office/powerpoint/2010/main" val="2664133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Task automation documentation: https://docs.microsoft.com/en-us/azure/bot-service/bot-service-design-pattern-task-automation</a:t>
            </a:r>
          </a:p>
          <a:p>
            <a:pPr marL="228600" indent="-228600">
              <a:buAutoNum type="arabicPeriod"/>
            </a:pPr>
            <a:r>
              <a:rPr lang="en-US" dirty="0"/>
              <a:t>Simple task automation sample (C# v3 SDK): https://github.com/Microsoft/BotBuilder-Samples/tree/master/CSharp/capability-SimpleTaskAutomation</a:t>
            </a:r>
          </a:p>
          <a:p>
            <a:pPr marL="228600" indent="-228600">
              <a:buAutoNum type="arabicPeriod"/>
            </a:pPr>
            <a:r>
              <a:rPr lang="en-US" dirty="0"/>
              <a:t>Simple task automation sample (Node.js v3 SDK): https://github.com/Microsoft/BotBuilder-Samples/tree/master/Node/capability-SimpleTaskAutomation</a:t>
            </a:r>
          </a:p>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9:16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4175223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Azure search: https://azure.microsoft.com/en-us/services/search/</a:t>
            </a:r>
          </a:p>
          <a:p>
            <a:pPr marL="228600" indent="-228600">
              <a:buAutoNum type="arabicPeriod"/>
            </a:pPr>
            <a:r>
              <a:rPr lang="en-US" dirty="0"/>
              <a:t>QnA maker: https://www.microsoft.com/cognitive-services/en-us/qnamaker</a:t>
            </a:r>
          </a:p>
          <a:p>
            <a:pPr marL="228600" indent="-228600">
              <a:buAutoNum type="arabicPeriod"/>
            </a:pPr>
            <a:r>
              <a:rPr lang="en-US" dirty="0"/>
              <a:t>Bootcamp Materials - Combing LUIS and Azure Search in Microsoft Bot Framework SDK v4 for .NET: https://github.com/Azure/LearnAI-Bootcamp/blob/master/emergingaidev_bootcamp.md</a:t>
            </a:r>
          </a:p>
          <a:p>
            <a:pPr marL="228600" indent="-228600">
              <a:buAutoNum type="arabicPeriod"/>
            </a:pPr>
            <a:r>
              <a:rPr lang="en-US" dirty="0"/>
              <a:t>Search-powered bots sample (v3 SDK): https://github.com/Microsoft/BotBuilder-Samples/tree/master/CSharp/demo-Search</a:t>
            </a:r>
          </a:p>
          <a:p>
            <a:pPr marL="228600" indent="-228600">
              <a:buAutoNum type="arabicPeriod"/>
            </a:pPr>
            <a:r>
              <a:rPr lang="en-US" dirty="0"/>
              <a:t>Knowledge bot sample (v3 SDK): https://github.com/Microsoft/BotBuilder-Samples/tree/master/CSharp/sample-KnowledgeBot</a:t>
            </a:r>
          </a:p>
          <a:p>
            <a:pPr marL="228600" indent="-228600">
              <a:buAutoNum type="arabicPeriod"/>
            </a:pPr>
            <a:r>
              <a:rPr lang="en-US" dirty="0"/>
              <a:t>QnA maker library for v4 SDK (.NET): https://github.com/Microsoft/botbuilder-dotnet/tree/master/libraries/Microsoft.Bot.Builder.Ai</a:t>
            </a:r>
          </a:p>
          <a:p>
            <a:pPr marL="228600" indent="-228600">
              <a:buAutoNum type="arabicPeriod"/>
            </a:pPr>
            <a:r>
              <a:rPr lang="en-US" dirty="0"/>
              <a:t>Using LUIS and QnA maker with the v4 SDK: https://github.com/Microsoft/botbuilder-dotnet/wiki/Using-LUIS-and-QnA-Maker</a:t>
            </a:r>
          </a:p>
          <a:p>
            <a:pPr marL="228600" indent="-228600">
              <a:buAutoNum type="arabicPeriod"/>
            </a:pPr>
            <a:r>
              <a:rPr lang="en-US" dirty="0"/>
              <a:t>Bing Search APIs: https://azure.microsoft.com/en-us/services/cognitive-services/directory/search/</a:t>
            </a:r>
          </a:p>
          <a:p>
            <a:pPr marL="228600" indent="-228600">
              <a:buAutoNum type="arabicPeriod"/>
            </a:pPr>
            <a:r>
              <a:rPr lang="en-US" dirty="0"/>
              <a:t>Microsoft Graph: https://developer.microsoft.com/en-us/graph</a:t>
            </a:r>
          </a:p>
          <a:p>
            <a:pPr marL="228600" indent="-228600">
              <a:buAutoNum type="arabicPeriod"/>
            </a:pPr>
            <a:r>
              <a:rPr lang="en-US" dirty="0"/>
              <a:t>Samples for integrating Microsoft Graph with .NET: https://github.com/search?q=aspnet+sample+user:microsoftgraph&amp;type=Repositories</a:t>
            </a:r>
          </a:p>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9:17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3339238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Transition conversations from bot to human: https://docs.microsoft.com/en-us/azure/bot-service/bot-service-design-pattern-handoff-human</a:t>
            </a:r>
          </a:p>
          <a:p>
            <a:pPr marL="228600" indent="-228600">
              <a:buAutoNum type="arabicPeriod"/>
            </a:pPr>
            <a:r>
              <a:rPr lang="en-US" dirty="0"/>
              <a:t>Bot to human handoff in Node.js: https://www.microsoft.com/developerblog/2017/06/30/bot-to-human-handover-in-node-js/</a:t>
            </a:r>
          </a:p>
          <a:p>
            <a:pPr marL="228600" indent="-228600">
              <a:buAutoNum type="arabicPeriod"/>
            </a:pPr>
            <a:r>
              <a:rPr lang="en-US" dirty="0"/>
              <a:t>Analyzing bot to human handoff interactions: https://www.microsoft.com/developerblog/2018/02/05/human-handoff-dashboard/</a:t>
            </a:r>
          </a:p>
          <a:p>
            <a:pPr marL="228600" indent="-228600">
              <a:buAutoNum type="arabicPeriod"/>
            </a:pPr>
            <a:r>
              <a:rPr lang="en-US" dirty="0"/>
              <a:t>Bot handoff sample code and implementation instructions (Node.js): https://github.com/palindromed/Bot-HandOff</a:t>
            </a:r>
          </a:p>
          <a:p>
            <a:pPr marL="228600" indent="-228600">
              <a:buAutoNum type="arabicPeriod"/>
            </a:pPr>
            <a:r>
              <a:rPr lang="en-US" dirty="0" err="1"/>
              <a:t>Botbuilder</a:t>
            </a:r>
            <a:r>
              <a:rPr lang="en-US" dirty="0"/>
              <a:t>-handoff </a:t>
            </a:r>
            <a:r>
              <a:rPr lang="en-US" dirty="0" err="1"/>
              <a:t>npm</a:t>
            </a:r>
            <a:r>
              <a:rPr lang="en-US" dirty="0"/>
              <a:t> module: https://www.npmjs.com/package/botbuilder-handoff</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9:17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61276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Bot to web documentation: https://docs.microsoft.com/en-us/azure/bot-service/bot-service-design-pattern-integrate-browser</a:t>
            </a:r>
          </a:p>
          <a:p>
            <a:pPr marL="228600" indent="-228600">
              <a:buAutoNum type="arabicPeriod"/>
            </a:pPr>
            <a:r>
              <a:rPr lang="en-US" dirty="0"/>
              <a:t>Bot Authentication samples (v3 SDK): https://github.com/MicrosoftDX/botauth</a:t>
            </a:r>
          </a:p>
          <a:p>
            <a:pPr marL="228600" indent="-228600">
              <a:buAutoNum type="arabicPeriod"/>
            </a:pPr>
            <a:r>
              <a:rPr lang="en-US" dirty="0"/>
              <a:t>Example of bot to web browser for authentication: https://blogs.msdn.microsoft.com/uk_faculty_connection/2016/06/17/developing-a-microsoft-health-bot-based-on-data-captured-from-the-microsoft-band/</a:t>
            </a:r>
          </a:p>
          <a:p>
            <a:pPr marL="228600" indent="-228600">
              <a:buAutoNum type="arabicPeriod"/>
            </a:pPr>
            <a:r>
              <a:rPr lang="en-US" dirty="0"/>
              <a:t>Authentication library for the v4 SDK (.NET): https://github.com/Microsoft/botbuilder-dotnet/tree/master/libraries/Microsoft.Bot.Connector/Authentication</a:t>
            </a:r>
          </a:p>
          <a:p>
            <a:pPr marL="228600" indent="-228600">
              <a:buAutoNum type="arabicPeriod"/>
            </a:pPr>
            <a:r>
              <a:rPr lang="en-US" dirty="0"/>
              <a:t>Authentication library for the v4 SDK (Node.js): https://github.com/Microsoft/botbuilder-js/tree/master/libraries/botframework-connector/lib/auth</a:t>
            </a:r>
          </a:p>
          <a:p>
            <a:pPr marL="228600" indent="-228600">
              <a:buAutoNum type="arabicPeriod"/>
            </a:pPr>
            <a:endParaRPr lang="en-US" dirty="0"/>
          </a:p>
          <a:p>
            <a:pPr marL="0" indent="0">
              <a:buNone/>
            </a:pPr>
            <a:endParaRPr lang="en-US" dirty="0"/>
          </a:p>
          <a:p>
            <a:pPr marL="0" indent="0">
              <a:buFont typeface="+mj-lt"/>
              <a:buNone/>
            </a:pPr>
            <a:r>
              <a:rPr lang="en-US" sz="1200" b="0" i="0" u="none" strike="noStrike" kern="1200" dirty="0">
                <a:solidFill>
                  <a:schemeClr val="tx1"/>
                </a:solidFill>
                <a:effectLst/>
                <a:latin typeface="+mn-lt"/>
                <a:ea typeface="+mn-ea"/>
                <a:cs typeface="+mn-cs"/>
              </a:rPr>
              <a:t>Consider each step of the flow:</a:t>
            </a:r>
          </a:p>
          <a:p>
            <a:pPr marL="228600" indent="-228600">
              <a:buFont typeface="+mj-lt"/>
              <a:buAutoNum type="arabicPeriod"/>
            </a:pPr>
            <a:r>
              <a:rPr lang="en-US" sz="1200" b="0" i="0" u="none" strike="noStrike" kern="1200" dirty="0">
                <a:solidFill>
                  <a:schemeClr val="tx1"/>
                </a:solidFill>
                <a:effectLst/>
                <a:latin typeface="+mn-lt"/>
                <a:ea typeface="+mn-ea"/>
                <a:cs typeface="+mn-cs"/>
              </a:rPr>
              <a:t>The bot generates and displays a hyperlink that will redirect the user to a website. The hyperlink typically includes data via </a:t>
            </a:r>
            <a:r>
              <a:rPr lang="en-US" sz="1200" b="0" i="0" u="none" strike="noStrike" kern="1200" dirty="0" err="1">
                <a:solidFill>
                  <a:schemeClr val="tx1"/>
                </a:solidFill>
                <a:effectLst/>
                <a:latin typeface="+mn-lt"/>
                <a:ea typeface="+mn-ea"/>
                <a:cs typeface="+mn-cs"/>
              </a:rPr>
              <a:t>querystring</a:t>
            </a:r>
            <a:r>
              <a:rPr lang="en-US" sz="1200" b="0" i="0" u="none" strike="noStrike" kern="1200" dirty="0">
                <a:solidFill>
                  <a:schemeClr val="tx1"/>
                </a:solidFill>
                <a:effectLst/>
                <a:latin typeface="+mn-lt"/>
                <a:ea typeface="+mn-ea"/>
                <a:cs typeface="+mn-cs"/>
              </a:rPr>
              <a:t> parameters on the target URL that specify information about the context of the current conversation, such as conversation ID, channel ID, and user ID in the channel. </a:t>
            </a:r>
          </a:p>
          <a:p>
            <a:pPr marL="228600" indent="-228600">
              <a:buFont typeface="+mj-lt"/>
              <a:buAutoNum type="arabicPeriod"/>
            </a:pPr>
            <a:r>
              <a:rPr lang="en-US" sz="1200" b="0" i="0" u="none" strike="noStrike" kern="1200" dirty="0">
                <a:solidFill>
                  <a:schemeClr val="tx1"/>
                </a:solidFill>
                <a:effectLst/>
                <a:latin typeface="+mn-lt"/>
                <a:ea typeface="+mn-ea"/>
                <a:cs typeface="+mn-cs"/>
              </a:rPr>
              <a:t>The user clicks the hyperlink and is redirected to the target URL within a web browser. </a:t>
            </a:r>
          </a:p>
          <a:p>
            <a:pPr marL="228600" indent="-228600">
              <a:buFont typeface="+mj-lt"/>
              <a:buAutoNum type="arabicPeriod"/>
            </a:pPr>
            <a:r>
              <a:rPr lang="en-US" sz="1200" b="0" i="0" u="none" strike="noStrike" kern="1200" dirty="0">
                <a:solidFill>
                  <a:schemeClr val="tx1"/>
                </a:solidFill>
                <a:effectLst/>
                <a:latin typeface="+mn-lt"/>
                <a:ea typeface="+mn-ea"/>
                <a:cs typeface="+mn-cs"/>
              </a:rPr>
              <a:t>The bot enters a state awaiting communication from the website to indicate that the website flow is complete. </a:t>
            </a:r>
          </a:p>
          <a:p>
            <a:pPr marL="228600" indent="-228600">
              <a:buFont typeface="+mj-lt"/>
              <a:buAutoNum type="arabicPeriod"/>
            </a:pPr>
            <a:r>
              <a:rPr lang="en-US" sz="1200" b="0" i="0" u="none" strike="noStrike" kern="1200" dirty="0">
                <a:solidFill>
                  <a:schemeClr val="tx1"/>
                </a:solidFill>
                <a:effectLst/>
                <a:latin typeface="+mn-lt"/>
                <a:ea typeface="+mn-ea"/>
                <a:cs typeface="+mn-cs"/>
              </a:rPr>
              <a:t>Tip</a:t>
            </a:r>
          </a:p>
          <a:p>
            <a:pPr marL="228600" indent="-228600">
              <a:buFont typeface="+mj-lt"/>
              <a:buAutoNum type="arabicPeriod"/>
            </a:pPr>
            <a:r>
              <a:rPr lang="en-US" sz="1200" b="0" i="0" u="none" strike="noStrike" kern="1200" dirty="0">
                <a:solidFill>
                  <a:schemeClr val="tx1"/>
                </a:solidFill>
                <a:effectLst/>
                <a:latin typeface="+mn-lt"/>
                <a:ea typeface="+mn-ea"/>
                <a:cs typeface="+mn-cs"/>
              </a:rPr>
              <a:t>Design this flow so that the bot will not permanently remain in the 'waiting' state if the user never completes the website flow. In other words, if the user abandons the web browser and starts communicating with the bot again, the bot should acknowledge, not ignore that input.</a:t>
            </a:r>
          </a:p>
          <a:p>
            <a:pPr marL="228600" indent="-228600" algn="l" defTabSz="914400" rtl="0" eaLnBrk="1" latinLnBrk="0" hangingPunct="1">
              <a:buFont typeface="+mj-lt"/>
              <a:buAutoNum type="arabicPeriod"/>
            </a:pPr>
            <a:r>
              <a:rPr lang="en-US" sz="1200" b="0" i="0" u="none" strike="noStrike" kern="1200" dirty="0">
                <a:solidFill>
                  <a:schemeClr val="tx1"/>
                </a:solidFill>
                <a:effectLst/>
                <a:latin typeface="+mn-lt"/>
                <a:ea typeface="+mn-ea"/>
                <a:cs typeface="+mn-cs"/>
              </a:rPr>
              <a:t>The user completes the necessary task(s) via the web browser. This could be an OAuth flow or any sequence of events required by the scenario at hand. </a:t>
            </a:r>
          </a:p>
          <a:p>
            <a:pPr marL="228600" indent="-228600" algn="l" defTabSz="914400" rtl="0" eaLnBrk="1" latinLnBrk="0" hangingPunct="1">
              <a:buFont typeface="+mj-lt"/>
              <a:buAutoNum type="arabicPeriod"/>
            </a:pPr>
            <a:r>
              <a:rPr lang="en-US" sz="1200" b="0" i="0" u="none" strike="noStrike" kern="1200" dirty="0">
                <a:solidFill>
                  <a:schemeClr val="tx1"/>
                </a:solidFill>
                <a:effectLst/>
                <a:latin typeface="+mn-lt"/>
                <a:ea typeface="+mn-ea"/>
                <a:cs typeface="+mn-cs"/>
              </a:rPr>
              <a:t>When the user completes the website flow, the website generates a ‘magic number’ and instructs the user to copy the value and paste it back into the conversation with the bot. </a:t>
            </a:r>
          </a:p>
          <a:p>
            <a:pPr marL="228600" indent="-228600" algn="l" defTabSz="914400" rtl="0" eaLnBrk="1" latinLnBrk="0" hangingPunct="1">
              <a:buFont typeface="+mj-lt"/>
              <a:buAutoNum type="arabicPeriod"/>
            </a:pPr>
            <a:r>
              <a:rPr lang="en-US" sz="1200" b="0" i="0" u="none" strike="noStrike" kern="1200" dirty="0">
                <a:solidFill>
                  <a:schemeClr val="tx1"/>
                </a:solidFill>
                <a:effectLst/>
                <a:latin typeface="+mn-lt"/>
                <a:ea typeface="+mn-ea"/>
                <a:cs typeface="+mn-cs"/>
              </a:rPr>
              <a:t>The website signals to the bot that the user has completed the website flow. It communicates the 'magic number' to the bot and provides any other relevant data. For example, in the case of an OAuth flow, the website would provide an access token to the bot.</a:t>
            </a:r>
          </a:p>
          <a:p>
            <a:pPr marL="228600" indent="-228600">
              <a:buFont typeface="+mj-lt"/>
              <a:buAutoNum type="arabicPeriod"/>
            </a:pPr>
            <a:r>
              <a:rPr lang="en-US" sz="1200" b="0" i="0" u="none" strike="noStrike" kern="1200" dirty="0">
                <a:solidFill>
                  <a:schemeClr val="tx1"/>
                </a:solidFill>
                <a:effectLst/>
                <a:latin typeface="+mn-lt"/>
                <a:ea typeface="+mn-ea"/>
                <a:cs typeface="+mn-cs"/>
              </a:rPr>
              <a:t>The user returns to the bot and pastes the 'magic number' into the chat. The bot validates that 'magic number' provided by the user matches the expected value, verifying that the current user is the same user who previously clicked the hyperlink to initiate the website flow. </a:t>
            </a:r>
          </a:p>
          <a:p>
            <a:endParaRPr lang="en-US" sz="1200" b="0" i="0" u="none" strike="noStrike" kern="1200" dirty="0">
              <a:solidFill>
                <a:schemeClr val="tx1"/>
              </a:solidFill>
              <a:effectLst/>
              <a:latin typeface="+mn-lt"/>
              <a:ea typeface="+mn-ea"/>
              <a:cs typeface="+mn-cs"/>
            </a:endParaRPr>
          </a:p>
          <a:p>
            <a:pPr marL="0" indent="0">
              <a:buNone/>
            </a:pPr>
            <a:endParaRPr lang="en-US" dirty="0"/>
          </a:p>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9:18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3920294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Bots in websites documentation: https://docs.microsoft.com/en-us/azure/bot-service/bot-service-design-pattern-embed-web-site</a:t>
            </a:r>
          </a:p>
          <a:p>
            <a:pPr marL="228600" indent="-228600">
              <a:buAutoNum type="arabicPeriod"/>
            </a:pPr>
            <a:r>
              <a:rPr lang="en-US" dirty="0"/>
              <a:t>Open source web chat: https://github.com/Microsoft/BotFramework-WebChat</a:t>
            </a:r>
          </a:p>
          <a:p>
            <a:pPr marL="228600" indent="-228600">
              <a:buAutoNum type="arabicPeriod"/>
            </a:pPr>
            <a:r>
              <a:rPr lang="en-US" dirty="0"/>
              <a:t>Using the backchannel mechanism (Node.js): https://docs.microsoft.com/en-us/azure/bot-service/nodejs/bot-builder-nodejs-backchannel</a:t>
            </a:r>
          </a:p>
          <a:p>
            <a:pPr marL="228600" indent="-228600">
              <a:buAutoNum type="arabicPeriod"/>
            </a:pPr>
            <a:r>
              <a:rPr lang="en-US" dirty="0"/>
              <a:t>Connect directly to bots with the Direct Line API: https://docs.microsoft.com/en-us/azure/bot-service/rest-api/bot-framework-rest-direct-line-3-0-concepts</a:t>
            </a:r>
          </a:p>
          <a:p>
            <a:pPr marL="228600" indent="-228600">
              <a:buAutoNum type="arabicPeriod"/>
            </a:pPr>
            <a:r>
              <a:rPr lang="en-US" dirty="0"/>
              <a:t>How to enable bots for Direct Line: https://docs.microsoft.com/en-us/azure/bot-service/bot-service-channel-connect-directline</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9:18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0015576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Bots in apps documentation: https://docs.microsoft.com/en-us/azure/bot-service/bot-service-design-pattern-embed-app</a:t>
            </a:r>
          </a:p>
          <a:p>
            <a:pPr marL="228600" indent="-228600">
              <a:buAutoNum type="arabicPeriod"/>
            </a:pPr>
            <a:r>
              <a:rPr lang="en-US" dirty="0"/>
              <a:t>Bots in apps sample (v3 SDK): https://github.com/Microsoft/BotBuilder-Samples/tree/master/CSharp/capability-BotInApps</a:t>
            </a:r>
          </a:p>
          <a:p>
            <a:pPr marL="228600" indent="-228600">
              <a:buAutoNum type="arabicPeriod"/>
            </a:pPr>
            <a:r>
              <a:rPr lang="en-US" dirty="0"/>
              <a:t>Use open source web chat control: https://github.com/Microsoft/BotFramework-WebChat</a:t>
            </a:r>
          </a:p>
          <a:p>
            <a:pPr marL="228600" indent="-228600">
              <a:buAutoNum type="arabicPeriod"/>
            </a:pPr>
            <a:r>
              <a:rPr lang="en-US" dirty="0"/>
              <a:t>For native mobile apps, IoT apps, and other types of apps/games use the Direct Line API: https://docs.microsoft.com/en-us/azure/bot-service/rest-api/bot-framework-rest-direct-line-3-0-concepts</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9:18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608762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9:11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7703741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9:18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7977942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18</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9:18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8987600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Node.js: https://github.com/Microsoft/botbuilder-js</a:t>
            </a:r>
          </a:p>
          <a:p>
            <a:pPr marL="228600" indent="-228600">
              <a:buAutoNum type="arabicPeriod"/>
            </a:pPr>
            <a:r>
              <a:rPr lang="en-US" dirty="0"/>
              <a:t>.NET: https://github.com/Microsoft/botbuilder-dotnet</a:t>
            </a:r>
          </a:p>
          <a:p>
            <a:pPr marL="228600" indent="-228600">
              <a:buAutoNum type="arabicPeriod"/>
            </a:pPr>
            <a:r>
              <a:rPr lang="en-US" dirty="0"/>
              <a:t>Python: https://github.com/Microsoft/botbuilder-python</a:t>
            </a:r>
          </a:p>
          <a:p>
            <a:pPr marL="228600" indent="-228600">
              <a:buAutoNum type="arabicPeriod"/>
            </a:pPr>
            <a:r>
              <a:rPr lang="en-US" dirty="0"/>
              <a:t>Java: https://github.com/Microsoft/botbuilder-java</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19</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9:19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125443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2</a:t>
            </a:fld>
            <a:endParaRPr lang="en-US"/>
          </a:p>
        </p:txBody>
      </p:sp>
    </p:spTree>
    <p:extLst>
      <p:ext uri="{BB962C8B-B14F-4D97-AF65-F5344CB8AC3E}">
        <p14:creationId xmlns:p14="http://schemas.microsoft.com/office/powerpoint/2010/main" val="927781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a:rPr>
              <a:t>Use this slide to share additional content available that attendees should know about. In this section you can call out whitepapers or websites that you and your team have created.</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4/9/2018 9:11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844028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4/9/2018 9:11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1450005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sz="1200" dirty="0"/>
              <a:t>Key scenarios for bots – 10-15 minutes </a:t>
            </a:r>
          </a:p>
          <a:p>
            <a:pPr fontAlgn="ctr"/>
            <a:r>
              <a:rPr lang="en-US" sz="1200" dirty="0"/>
              <a:t>Common patterns – 5-10 minutes</a:t>
            </a:r>
          </a:p>
          <a:p>
            <a:pPr fontAlgn="ctr"/>
            <a:r>
              <a:rPr lang="en-US" sz="1200" dirty="0"/>
              <a:t>New Bot Framework SDK – 5-10 minutes </a:t>
            </a:r>
          </a:p>
          <a:p>
            <a:pPr fontAlgn="ctr"/>
            <a:r>
              <a:rPr lang="en-US" sz="1200" dirty="0"/>
              <a:t>QnA – remaining time </a:t>
            </a:r>
          </a:p>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9:11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7207825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Key scenarios for bots: </a:t>
            </a:r>
            <a:r>
              <a:rPr lang="x-none" dirty="0">
                <a:hlinkClick r:id="rId3"/>
              </a:rPr>
              <a:t>https://docs.microsoft.com/en-us/azure/bot-service/bot-service-scenario-overview</a:t>
            </a:r>
            <a:endParaRPr lang="x-none" dirty="0"/>
          </a:p>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9:11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850100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Cortana skills scenario: https://docs.microsoft.com/en-us/azure/bot-service/bot-service-scenario-cortana-skill</a:t>
            </a:r>
          </a:p>
          <a:p>
            <a:pPr marL="228600" indent="-228600">
              <a:buAutoNum type="arabicPeriod"/>
            </a:pPr>
            <a:r>
              <a:rPr lang="en-US" dirty="0"/>
              <a:t>Build a speech-enabled bot with Cortana skills: https://docs.microsoft.com/en-us/azure/bot-service/dotnet/bot-builder-dotnet-cortana-skill</a:t>
            </a:r>
          </a:p>
          <a:p>
            <a:pPr marL="228600" indent="-228600">
              <a:buAutoNum type="arabicPeriod"/>
            </a:pPr>
            <a:r>
              <a:rPr lang="en-US" dirty="0"/>
              <a:t>Cortana skills kit: https://docs.microsoft.com/en-us/cortana/skills/overview</a:t>
            </a:r>
          </a:p>
          <a:p>
            <a:pPr marL="228600" indent="-228600">
              <a:buAutoNum type="arabicPeriod"/>
            </a:pPr>
            <a:r>
              <a:rPr lang="en-US" dirty="0"/>
              <a:t>Cortana skills samples: https://docs.microsoft.com/en-us/cortana/skills/cortana-samples</a:t>
            </a:r>
          </a:p>
          <a:p>
            <a:pPr marL="228600" indent="-228600">
              <a:buAutoNum type="arabicPeriod"/>
            </a:pPr>
            <a:endParaRPr lang="en-US" dirty="0"/>
          </a:p>
          <a:p>
            <a:pPr marL="0" indent="0">
              <a:buNone/>
            </a:pPr>
            <a:endParaRPr lang="en-US" dirty="0"/>
          </a:p>
          <a:p>
            <a:r>
              <a:rPr lang="en-US" sz="1200" b="0" i="0" u="none" strike="noStrike" kern="1200" dirty="0">
                <a:solidFill>
                  <a:schemeClr val="tx1"/>
                </a:solidFill>
                <a:effectLst/>
                <a:latin typeface="+mn-lt"/>
                <a:ea typeface="+mn-ea"/>
                <a:cs typeface="+mn-cs"/>
              </a:rPr>
              <a:t>Here is the logic flow of a Cortana Skills bot for an auto shop: </a:t>
            </a:r>
          </a:p>
          <a:p>
            <a:pPr marL="228600" indent="-228600">
              <a:buFont typeface="+mj-lt"/>
              <a:buAutoNum type="arabicPeriod"/>
            </a:pPr>
            <a:r>
              <a:rPr lang="en-US" sz="1200" b="0" i="0" u="none" strike="noStrike" kern="1200" dirty="0">
                <a:solidFill>
                  <a:schemeClr val="tx1"/>
                </a:solidFill>
                <a:effectLst/>
                <a:latin typeface="+mn-lt"/>
                <a:ea typeface="+mn-ea"/>
                <a:cs typeface="+mn-cs"/>
              </a:rPr>
              <a:t>The user accesses Cortana from their PC or mobile device.</a:t>
            </a:r>
          </a:p>
          <a:p>
            <a:pPr marL="228600" indent="-228600">
              <a:buFont typeface="+mj-lt"/>
              <a:buAutoNum type="arabicPeriod"/>
            </a:pPr>
            <a:r>
              <a:rPr lang="en-US" sz="1200" b="0" i="0" u="none" strike="noStrike" kern="1200" dirty="0">
                <a:solidFill>
                  <a:schemeClr val="tx1"/>
                </a:solidFill>
                <a:effectLst/>
                <a:latin typeface="+mn-lt"/>
                <a:ea typeface="+mn-ea"/>
                <a:cs typeface="+mn-cs"/>
              </a:rPr>
              <a:t>Using either text or voice commands, the user asks for an automobile maintenance appointment.</a:t>
            </a:r>
          </a:p>
          <a:p>
            <a:pPr marL="228600" indent="-228600">
              <a:buFont typeface="+mj-lt"/>
              <a:buAutoNum type="arabicPeriod"/>
            </a:pPr>
            <a:r>
              <a:rPr lang="en-US" sz="1200" b="0" i="0" u="none" strike="noStrike" kern="1200" dirty="0">
                <a:solidFill>
                  <a:schemeClr val="tx1"/>
                </a:solidFill>
                <a:effectLst/>
                <a:latin typeface="+mn-lt"/>
                <a:ea typeface="+mn-ea"/>
                <a:cs typeface="+mn-cs"/>
              </a:rPr>
              <a:t>Because the bot is integrated with Cortana, it has access to the user's calendar and applies logic to the request.</a:t>
            </a:r>
          </a:p>
          <a:p>
            <a:pPr marL="228600" indent="-228600">
              <a:buFont typeface="+mj-lt"/>
              <a:buAutoNum type="arabicPeriod"/>
            </a:pPr>
            <a:r>
              <a:rPr lang="en-US" sz="1200" b="0" i="0" u="none" strike="noStrike" kern="1200" dirty="0">
                <a:solidFill>
                  <a:schemeClr val="tx1"/>
                </a:solidFill>
                <a:effectLst/>
                <a:latin typeface="+mn-lt"/>
                <a:ea typeface="+mn-ea"/>
                <a:cs typeface="+mn-cs"/>
              </a:rPr>
              <a:t>With that information, the bot can query the auto service for valid appointments.</a:t>
            </a:r>
          </a:p>
          <a:p>
            <a:pPr marL="228600" indent="-228600">
              <a:buFont typeface="+mj-lt"/>
              <a:buAutoNum type="arabicPeriod"/>
            </a:pPr>
            <a:r>
              <a:rPr lang="en-US" sz="1200" b="0" i="0" u="none" strike="noStrike" kern="1200" dirty="0">
                <a:solidFill>
                  <a:schemeClr val="tx1"/>
                </a:solidFill>
                <a:effectLst/>
                <a:latin typeface="+mn-lt"/>
                <a:ea typeface="+mn-ea"/>
                <a:cs typeface="+mn-cs"/>
              </a:rPr>
              <a:t>Presented with contextual options, the user can book the appointment.</a:t>
            </a:r>
          </a:p>
          <a:p>
            <a:pPr marL="228600" indent="-228600">
              <a:buFont typeface="+mj-lt"/>
              <a:buAutoNum type="arabicPeriod"/>
            </a:pPr>
            <a:r>
              <a:rPr lang="en-US" sz="1200" b="0" i="0" u="none" strike="noStrike" kern="1200" dirty="0">
                <a:solidFill>
                  <a:schemeClr val="tx1"/>
                </a:solidFill>
                <a:effectLst/>
                <a:latin typeface="+mn-lt"/>
                <a:ea typeface="+mn-ea"/>
                <a:cs typeface="+mn-cs"/>
              </a:rPr>
              <a:t>Application insights gathers runtime telemetry to help development with bot performance and usage.</a:t>
            </a:r>
          </a:p>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9:13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814664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Enterprise productivity scenario: https://docs.microsoft.com/en-us/azure/bot-service/bot-service-scenario-enterprise-productivity</a:t>
            </a:r>
          </a:p>
          <a:p>
            <a:pPr marL="228600" indent="-228600">
              <a:buAutoNum type="arabicPeriod"/>
            </a:pPr>
            <a:r>
              <a:rPr lang="en-US" dirty="0"/>
              <a:t>Enterprise productivity sample (v3 SDK): https://github.com/Microsoft/AzureBotServices-scenarios/tree/master/CSharp/Enterprise/src</a:t>
            </a:r>
          </a:p>
          <a:p>
            <a:pPr marL="228600" indent="-228600">
              <a:buAutoNum type="arabicPeriod"/>
            </a:pPr>
            <a:r>
              <a:rPr lang="en-US" dirty="0"/>
              <a:t>Microsoft Graph: https://graph.microsoft.com/</a:t>
            </a:r>
          </a:p>
          <a:p>
            <a:pPr marL="228600" indent="-228600">
              <a:buAutoNum type="arabicPeriod"/>
            </a:pPr>
            <a:r>
              <a:rPr lang="en-US" dirty="0"/>
              <a:t>Another Enterprise bot architecture: https://blogs.msdn.microsoft.com/pragdev/2018/02/10/enterprise-bot-architecture/</a:t>
            </a:r>
          </a:p>
          <a:p>
            <a:pPr marL="228600" indent="-228600">
              <a:buAutoNum type="arabicPeriod"/>
            </a:pPr>
            <a:r>
              <a:rPr lang="en-US" dirty="0"/>
              <a:t>UST </a:t>
            </a:r>
            <a:r>
              <a:rPr lang="en-US" dirty="0" err="1"/>
              <a:t>Global’s</a:t>
            </a:r>
            <a:r>
              <a:rPr lang="en-US" dirty="0"/>
              <a:t> Bot Journey: https://customers.microsoft.com/en-us/story/ust-global-professional-services-microsoft-bot-framework-en</a:t>
            </a:r>
          </a:p>
          <a:p>
            <a:pPr marL="228600" indent="-228600">
              <a:buAutoNum type="arabicPeriod"/>
            </a:pPr>
            <a:endParaRPr lang="en-US" dirty="0"/>
          </a:p>
          <a:p>
            <a:pPr marL="0" indent="0">
              <a:buNone/>
            </a:pPr>
            <a:endParaRPr lang="en-US" dirty="0"/>
          </a:p>
          <a:p>
            <a:r>
              <a:rPr lang="en-US" sz="1200" b="0" i="0" u="none" strike="noStrike" kern="1200" dirty="0">
                <a:solidFill>
                  <a:schemeClr val="tx1"/>
                </a:solidFill>
                <a:effectLst/>
                <a:latin typeface="+mn-lt"/>
                <a:ea typeface="+mn-ea"/>
                <a:cs typeface="+mn-cs"/>
              </a:rPr>
              <a:t>Here is the logic flow of an Enterprise Productivity bot: </a:t>
            </a:r>
          </a:p>
          <a:p>
            <a:pPr marL="228600" indent="-228600">
              <a:buFont typeface="+mj-lt"/>
              <a:buAutoNum type="arabicPeriod"/>
            </a:pPr>
            <a:r>
              <a:rPr lang="en-US" sz="1200" b="0" i="0" u="none" strike="noStrike" kern="1200" dirty="0">
                <a:solidFill>
                  <a:schemeClr val="tx1"/>
                </a:solidFill>
                <a:effectLst/>
                <a:latin typeface="+mn-lt"/>
                <a:ea typeface="+mn-ea"/>
                <a:cs typeface="+mn-cs"/>
              </a:rPr>
              <a:t>The employee accesses the Enterprise Productivity bot.</a:t>
            </a:r>
          </a:p>
          <a:p>
            <a:pPr marL="228600" indent="-228600">
              <a:buFont typeface="+mj-lt"/>
              <a:buAutoNum type="arabicPeriod"/>
            </a:pPr>
            <a:r>
              <a:rPr lang="en-US" sz="1200" b="0" i="0" u="none" strike="noStrike" kern="1200" dirty="0">
                <a:solidFill>
                  <a:schemeClr val="tx1"/>
                </a:solidFill>
                <a:effectLst/>
                <a:latin typeface="+mn-lt"/>
                <a:ea typeface="+mn-ea"/>
                <a:cs typeface="+mn-cs"/>
              </a:rPr>
              <a:t>Azure Active Directory validates the employee's identity.</a:t>
            </a:r>
          </a:p>
          <a:p>
            <a:pPr marL="228600" indent="-228600">
              <a:buFont typeface="+mj-lt"/>
              <a:buAutoNum type="arabicPeriod"/>
            </a:pPr>
            <a:r>
              <a:rPr lang="en-US" sz="1200" b="0" i="0" u="none" strike="noStrike" kern="1200" dirty="0">
                <a:solidFill>
                  <a:schemeClr val="tx1"/>
                </a:solidFill>
                <a:effectLst/>
                <a:latin typeface="+mn-lt"/>
                <a:ea typeface="+mn-ea"/>
                <a:cs typeface="+mn-cs"/>
              </a:rPr>
              <a:t>The Enterprise Productivity bot is able to query the employee's Office 365 calendar via the Azure Graph.</a:t>
            </a:r>
          </a:p>
          <a:p>
            <a:pPr marL="228600" indent="-228600">
              <a:buFont typeface="+mj-lt"/>
              <a:buAutoNum type="arabicPeriod"/>
            </a:pPr>
            <a:r>
              <a:rPr lang="en-US" sz="1200" b="0" i="0" u="none" strike="noStrike" kern="1200" dirty="0">
                <a:solidFill>
                  <a:schemeClr val="tx1"/>
                </a:solidFill>
                <a:effectLst/>
                <a:latin typeface="+mn-lt"/>
                <a:ea typeface="+mn-ea"/>
                <a:cs typeface="+mn-cs"/>
              </a:rPr>
              <a:t>Using data gathered from the calendar, the bot accesses case information in Dynamics CRM.</a:t>
            </a:r>
          </a:p>
          <a:p>
            <a:pPr marL="228600" indent="-228600">
              <a:buFont typeface="+mj-lt"/>
              <a:buAutoNum type="arabicPeriod"/>
            </a:pPr>
            <a:r>
              <a:rPr lang="en-US" sz="1200" b="0" i="0" u="none" strike="noStrike" kern="1200" dirty="0">
                <a:solidFill>
                  <a:schemeClr val="tx1"/>
                </a:solidFill>
                <a:effectLst/>
                <a:latin typeface="+mn-lt"/>
                <a:ea typeface="+mn-ea"/>
                <a:cs typeface="+mn-cs"/>
              </a:rPr>
              <a:t>The information is returned to the employee who can filter down the data without leaving the bot.</a:t>
            </a:r>
          </a:p>
          <a:p>
            <a:pPr marL="228600" indent="-228600">
              <a:buFont typeface="+mj-lt"/>
              <a:buAutoNum type="arabicPeriod"/>
            </a:pPr>
            <a:r>
              <a:rPr lang="en-US" sz="1200" b="0" i="0" u="none" strike="noStrike" kern="1200" dirty="0">
                <a:solidFill>
                  <a:schemeClr val="tx1"/>
                </a:solidFill>
                <a:effectLst/>
                <a:latin typeface="+mn-lt"/>
                <a:ea typeface="+mn-ea"/>
                <a:cs typeface="+mn-cs"/>
              </a:rPr>
              <a:t>Application insights gathers runtime telemetry to help development with bot performance and usage.</a:t>
            </a:r>
          </a:p>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9:15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9226087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Information scenario: https://docs.microsoft.com/en-us/azure/bot-service/bot-service-scenario-informational</a:t>
            </a:r>
          </a:p>
          <a:p>
            <a:pPr marL="228600" indent="-228600">
              <a:buAutoNum type="arabicPeriod"/>
            </a:pPr>
            <a:r>
              <a:rPr lang="en-US" dirty="0"/>
              <a:t>Information sample (v3 SDK): https://github.com/Microsoft/AzureBotServices-scenarios/tree/master/CSharp/Informational/src</a:t>
            </a:r>
          </a:p>
          <a:p>
            <a:pPr marL="228600" indent="-228600">
              <a:buAutoNum type="arabicPeriod"/>
            </a:pPr>
            <a:r>
              <a:rPr lang="en-US" dirty="0" err="1"/>
              <a:t>Navitime</a:t>
            </a:r>
            <a:r>
              <a:rPr lang="en-US" dirty="0"/>
              <a:t> chatbot to help tourists get around Japan: https://customers.microsoft.com/en-us/story/navitime-japan-travel-hospitality-microsoft-cognitive-services</a:t>
            </a:r>
          </a:p>
          <a:p>
            <a:pPr marL="228600" indent="-228600">
              <a:buAutoNum type="arabicPeriod"/>
            </a:pPr>
            <a:r>
              <a:rPr lang="en-US" dirty="0" err="1"/>
              <a:t>Fiducia</a:t>
            </a:r>
            <a:r>
              <a:rPr lang="en-US" dirty="0"/>
              <a:t> &amp; GAD IT AG using bots for customer services and support: https://customers.microsoft.com/en-us/story/fiducia-gad-cortana-azure-powerbi-services-bot-framework-banking-germany-en</a:t>
            </a:r>
          </a:p>
          <a:p>
            <a:pPr marL="0" indent="0">
              <a:buNone/>
            </a:pPr>
            <a:endParaRPr lang="en-US" dirty="0"/>
          </a:p>
          <a:p>
            <a:r>
              <a:rPr lang="en-US" sz="1200" b="0" i="0" u="none" strike="noStrike" kern="1200" dirty="0">
                <a:solidFill>
                  <a:schemeClr val="tx1"/>
                </a:solidFill>
                <a:effectLst/>
                <a:latin typeface="+mn-lt"/>
                <a:ea typeface="+mn-ea"/>
                <a:cs typeface="+mn-cs"/>
              </a:rPr>
              <a:t>Here is the logic flow of an Information bot: </a:t>
            </a:r>
          </a:p>
          <a:p>
            <a:pPr marL="228600" indent="-228600">
              <a:buFont typeface="+mj-lt"/>
              <a:buAutoNum type="arabicPeriod"/>
            </a:pPr>
            <a:r>
              <a:rPr lang="en-US" sz="1200" b="0" i="0" u="none" strike="noStrike" kern="1200" dirty="0">
                <a:solidFill>
                  <a:schemeClr val="tx1"/>
                </a:solidFill>
                <a:effectLst/>
                <a:latin typeface="+mn-lt"/>
                <a:ea typeface="+mn-ea"/>
                <a:cs typeface="+mn-cs"/>
              </a:rPr>
              <a:t>The employee starts the Information bot.</a:t>
            </a:r>
          </a:p>
          <a:p>
            <a:pPr marL="228600" indent="-228600">
              <a:buFont typeface="+mj-lt"/>
              <a:buAutoNum type="arabicPeriod"/>
            </a:pPr>
            <a:r>
              <a:rPr lang="en-US" sz="1200" b="0" i="0" u="none" strike="noStrike" kern="1200" dirty="0">
                <a:solidFill>
                  <a:schemeClr val="tx1"/>
                </a:solidFill>
                <a:effectLst/>
                <a:latin typeface="+mn-lt"/>
                <a:ea typeface="+mn-ea"/>
                <a:cs typeface="+mn-cs"/>
              </a:rPr>
              <a:t>Azure Active Directory validates the employee's identity.</a:t>
            </a:r>
          </a:p>
          <a:p>
            <a:pPr marL="228600" indent="-228600">
              <a:buFont typeface="+mj-lt"/>
              <a:buAutoNum type="arabicPeriod"/>
            </a:pPr>
            <a:r>
              <a:rPr lang="en-US" sz="1200" b="0" i="0" u="none" strike="noStrike" kern="1200" dirty="0">
                <a:solidFill>
                  <a:schemeClr val="tx1"/>
                </a:solidFill>
                <a:effectLst/>
                <a:latin typeface="+mn-lt"/>
                <a:ea typeface="+mn-ea"/>
                <a:cs typeface="+mn-cs"/>
              </a:rPr>
              <a:t>The employee can ask the bot what type of queries are supported.</a:t>
            </a:r>
          </a:p>
          <a:p>
            <a:pPr marL="228600" indent="-228600">
              <a:buFont typeface="+mj-lt"/>
              <a:buAutoNum type="arabicPeriod"/>
            </a:pPr>
            <a:r>
              <a:rPr lang="en-US" sz="1200" b="0" i="0" u="none" strike="noStrike" kern="1200" dirty="0">
                <a:solidFill>
                  <a:schemeClr val="tx1"/>
                </a:solidFill>
                <a:effectLst/>
                <a:latin typeface="+mn-lt"/>
                <a:ea typeface="+mn-ea"/>
                <a:cs typeface="+mn-cs"/>
              </a:rPr>
              <a:t>Cognitive Services returns a FAQ bot built with the QnA Maker.</a:t>
            </a:r>
          </a:p>
          <a:p>
            <a:pPr marL="228600" indent="-228600">
              <a:buFont typeface="+mj-lt"/>
              <a:buAutoNum type="arabicPeriod"/>
            </a:pPr>
            <a:r>
              <a:rPr lang="en-US" sz="1200" b="0" i="0" u="none" strike="noStrike" kern="1200" dirty="0">
                <a:solidFill>
                  <a:schemeClr val="tx1"/>
                </a:solidFill>
                <a:effectLst/>
                <a:latin typeface="+mn-lt"/>
                <a:ea typeface="+mn-ea"/>
                <a:cs typeface="+mn-cs"/>
              </a:rPr>
              <a:t>The employee defines a valid query.</a:t>
            </a:r>
          </a:p>
          <a:p>
            <a:pPr marL="228600" indent="-228600">
              <a:buFont typeface="+mj-lt"/>
              <a:buAutoNum type="arabicPeriod"/>
            </a:pPr>
            <a:r>
              <a:rPr lang="en-US" sz="1200" b="0" i="0" u="none" strike="noStrike" kern="1200" dirty="0">
                <a:solidFill>
                  <a:schemeClr val="tx1"/>
                </a:solidFill>
                <a:effectLst/>
                <a:latin typeface="+mn-lt"/>
                <a:ea typeface="+mn-ea"/>
                <a:cs typeface="+mn-cs"/>
              </a:rPr>
              <a:t>The bot submits the query to Azure Search which returns information about the application data.</a:t>
            </a:r>
          </a:p>
          <a:p>
            <a:pPr marL="228600" indent="-228600">
              <a:buFont typeface="+mj-lt"/>
              <a:buAutoNum type="arabicPeriod"/>
            </a:pPr>
            <a:r>
              <a:rPr lang="en-US" sz="1200" b="0" i="0" u="none" strike="noStrike" kern="1200" dirty="0">
                <a:solidFill>
                  <a:schemeClr val="tx1"/>
                </a:solidFill>
                <a:effectLst/>
                <a:latin typeface="+mn-lt"/>
                <a:ea typeface="+mn-ea"/>
                <a:cs typeface="+mn-cs"/>
              </a:rPr>
              <a:t>Application insights gathers runtime telemetry to help development with bot performance and usage.</a:t>
            </a:r>
          </a:p>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9:16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654645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IoT scenario: https://docs.microsoft.com/en-us/azure/bot-service/bot-service-scenario-internet-things</a:t>
            </a:r>
          </a:p>
          <a:p>
            <a:pPr marL="228600" indent="-228600">
              <a:buAutoNum type="arabicPeriod"/>
            </a:pPr>
            <a:r>
              <a:rPr lang="en-US" dirty="0"/>
              <a:t>IoT sample (v3 SDK): https://github.com/Microsoft/AzureBotServices-scenarios/tree/master/CSharp/Iot/src</a:t>
            </a:r>
          </a:p>
          <a:p>
            <a:pPr marL="228600" indent="-228600">
              <a:buAutoNum type="arabicPeriod"/>
            </a:pPr>
            <a:r>
              <a:rPr lang="en-US" dirty="0"/>
              <a:t>IoT solutions: https://www.microsoft.com/en-us/internet-of-things/solutions</a:t>
            </a:r>
          </a:p>
          <a:p>
            <a:pPr marL="228600" indent="-228600">
              <a:buAutoNum type="arabicPeriod"/>
            </a:pPr>
            <a:endParaRPr lang="en-US" dirty="0"/>
          </a:p>
          <a:p>
            <a:r>
              <a:rPr lang="en-US" sz="1200" b="0" i="0" u="none" strike="noStrike" kern="1200" dirty="0">
                <a:solidFill>
                  <a:schemeClr val="tx1"/>
                </a:solidFill>
                <a:effectLst/>
                <a:latin typeface="+mn-lt"/>
                <a:ea typeface="+mn-ea"/>
                <a:cs typeface="+mn-cs"/>
              </a:rPr>
              <a:t>Here is the logic flow of an IoT bot: </a:t>
            </a:r>
          </a:p>
          <a:p>
            <a:pPr marL="228600" indent="-228600">
              <a:buFont typeface="+mj-lt"/>
              <a:buAutoNum type="arabicPeriod"/>
            </a:pPr>
            <a:r>
              <a:rPr lang="en-US" sz="1200" b="0" i="0" u="none" strike="noStrike" kern="1200" dirty="0">
                <a:solidFill>
                  <a:schemeClr val="tx1"/>
                </a:solidFill>
                <a:effectLst/>
                <a:latin typeface="+mn-lt"/>
                <a:ea typeface="+mn-ea"/>
                <a:cs typeface="+mn-cs"/>
              </a:rPr>
              <a:t>The user logs into Skype and accesses the IoT bot.</a:t>
            </a:r>
          </a:p>
          <a:p>
            <a:pPr marL="228600" indent="-228600">
              <a:buFont typeface="+mj-lt"/>
              <a:buAutoNum type="arabicPeriod"/>
            </a:pPr>
            <a:r>
              <a:rPr lang="en-US" sz="1200" b="0" i="0" u="none" strike="noStrike" kern="1200" dirty="0">
                <a:solidFill>
                  <a:schemeClr val="tx1"/>
                </a:solidFill>
                <a:effectLst/>
                <a:latin typeface="+mn-lt"/>
                <a:ea typeface="+mn-ea"/>
                <a:cs typeface="+mn-cs"/>
              </a:rPr>
              <a:t>Using voice, the user asks the bot to turn on the lights via the IoT device.</a:t>
            </a:r>
          </a:p>
          <a:p>
            <a:pPr marL="228600" indent="-228600">
              <a:buFont typeface="+mj-lt"/>
              <a:buAutoNum type="arabicPeriod"/>
            </a:pPr>
            <a:r>
              <a:rPr lang="en-US" sz="1200" b="0" i="0" u="none" strike="noStrike" kern="1200" dirty="0">
                <a:solidFill>
                  <a:schemeClr val="tx1"/>
                </a:solidFill>
                <a:effectLst/>
                <a:latin typeface="+mn-lt"/>
                <a:ea typeface="+mn-ea"/>
                <a:cs typeface="+mn-cs"/>
              </a:rPr>
              <a:t>The request is relayed to a 3rd party service that has access to the IoT device network.</a:t>
            </a:r>
          </a:p>
          <a:p>
            <a:pPr marL="228600" indent="-228600">
              <a:buFont typeface="+mj-lt"/>
              <a:buAutoNum type="arabicPeriod"/>
            </a:pPr>
            <a:r>
              <a:rPr lang="en-US" sz="1200" b="0" i="0" u="none" strike="noStrike" kern="1200" dirty="0">
                <a:solidFill>
                  <a:schemeClr val="tx1"/>
                </a:solidFill>
                <a:effectLst/>
                <a:latin typeface="+mn-lt"/>
                <a:ea typeface="+mn-ea"/>
                <a:cs typeface="+mn-cs"/>
              </a:rPr>
              <a:t>The results of the command are returned to the user.</a:t>
            </a:r>
          </a:p>
          <a:p>
            <a:pPr marL="228600" indent="-228600">
              <a:buFont typeface="+mj-lt"/>
              <a:buAutoNum type="arabicPeriod"/>
            </a:pPr>
            <a:r>
              <a:rPr lang="en-US" sz="1200" b="0" i="0" u="none" strike="noStrike" kern="1200" dirty="0">
                <a:solidFill>
                  <a:schemeClr val="tx1"/>
                </a:solidFill>
                <a:effectLst/>
                <a:latin typeface="+mn-lt"/>
                <a:ea typeface="+mn-ea"/>
                <a:cs typeface="+mn-cs"/>
              </a:rPr>
              <a:t>Application insights gathers runtime telemetry to help development with bot performance and usage.</a:t>
            </a:r>
          </a:p>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9:16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047911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a:p>
        </p:txBody>
      </p:sp>
      <p:sp>
        <p:nvSpPr>
          <p:cNvPr id="10" name="Date Placeholder 9"/>
          <p:cNvSpPr>
            <a:spLocks noGrp="1"/>
          </p:cNvSpPr>
          <p:nvPr>
            <p:ph type="dt" idx="13"/>
          </p:nvPr>
        </p:nvSpPr>
        <p:spPr/>
        <p:txBody>
          <a:bodyPr/>
          <a:lstStyle/>
          <a:p>
            <a:fld id="{5A70A388-5CB4-42F2-85B9-1AE1F63398FA}" type="datetime8">
              <a:rPr lang="en-US" smtClean="0"/>
              <a:t>4/9/2018 9:11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9703163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Azure/LearnAI-Bootcamp"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hyperlink" Target="https://aischool.microsoft.com/learning-paths" TargetMode="External"/><Relationship Id="rId4" Type="http://schemas.openxmlformats.org/officeDocument/2006/relationships/hyperlink" Target="http://learnanalytics.microsoft.com/"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E46C-50B0-47CD-9C70-58561269F20F}"/>
              </a:ext>
            </a:extLst>
          </p:cNvPr>
          <p:cNvPicPr>
            <a:picLocks noChangeAspect="1"/>
          </p:cNvPicPr>
          <p:nvPr/>
        </p:nvPicPr>
        <p:blipFill>
          <a:blip r:embed="rId3"/>
          <a:stretch>
            <a:fillRect/>
          </a:stretch>
        </p:blipFill>
        <p:spPr>
          <a:xfrm>
            <a:off x="0" y="5476"/>
            <a:ext cx="12192000" cy="6847047"/>
          </a:xfrm>
          <a:prstGeom prst="rect">
            <a:avLst/>
          </a:prstGeom>
        </p:spPr>
      </p:pic>
      <p:sp>
        <p:nvSpPr>
          <p:cNvPr id="4" name="Title 1">
            <a:extLst>
              <a:ext uri="{FF2B5EF4-FFF2-40B4-BE49-F238E27FC236}">
                <a16:creationId xmlns:a16="http://schemas.microsoft.com/office/drawing/2014/main" id="{616C5F49-332E-4482-84F4-F0523C81A3EA}"/>
              </a:ext>
            </a:extLst>
          </p:cNvPr>
          <p:cNvSpPr>
            <a:spLocks noGrp="1"/>
          </p:cNvSpPr>
          <p:nvPr>
            <p:ph type="title"/>
          </p:nvPr>
        </p:nvSpPr>
        <p:spPr>
          <a:xfrm>
            <a:off x="269302" y="2084187"/>
            <a:ext cx="8964185" cy="1793090"/>
          </a:xfrm>
        </p:spPr>
        <p:txBody>
          <a:bodyPr/>
          <a:lstStyle/>
          <a:p>
            <a:r>
              <a:rPr lang="en-US" dirty="0"/>
              <a:t>Reference Architectures and Common Patterns</a:t>
            </a:r>
          </a:p>
        </p:txBody>
      </p:sp>
      <p:sp>
        <p:nvSpPr>
          <p:cNvPr id="5" name="Text Placeholder 2">
            <a:extLst>
              <a:ext uri="{FF2B5EF4-FFF2-40B4-BE49-F238E27FC236}">
                <a16:creationId xmlns:a16="http://schemas.microsoft.com/office/drawing/2014/main" id="{877CC8D6-523D-43B7-9E2A-2284DE169732}"/>
              </a:ext>
            </a:extLst>
          </p:cNvPr>
          <p:cNvSpPr txBox="1">
            <a:spLocks/>
          </p:cNvSpPr>
          <p:nvPr/>
        </p:nvSpPr>
        <p:spPr>
          <a:xfrm>
            <a:off x="269301" y="3878574"/>
            <a:ext cx="7171337" cy="1792326"/>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r>
              <a:rPr kumimoji="0" lang="en-US" sz="392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Speaker name</a:t>
            </a:r>
          </a:p>
        </p:txBody>
      </p:sp>
    </p:spTree>
    <p:extLst>
      <p:ext uri="{BB962C8B-B14F-4D97-AF65-F5344CB8AC3E}">
        <p14:creationId xmlns:p14="http://schemas.microsoft.com/office/powerpoint/2010/main" val="176897134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Task automation</a:t>
            </a:r>
          </a:p>
        </p:txBody>
      </p:sp>
      <p:sp>
        <p:nvSpPr>
          <p:cNvPr id="6" name="Text Placeholder 5"/>
          <p:cNvSpPr>
            <a:spLocks noGrp="1"/>
          </p:cNvSpPr>
          <p:nvPr>
            <p:ph type="body" sz="quarter" idx="10"/>
          </p:nvPr>
        </p:nvSpPr>
        <p:spPr>
          <a:xfrm>
            <a:off x="269303" y="1187963"/>
            <a:ext cx="11655078" cy="1520416"/>
          </a:xfrm>
        </p:spPr>
        <p:txBody>
          <a:bodyPr/>
          <a:lstStyle/>
          <a:p>
            <a:pPr fontAlgn="ctr"/>
            <a:r>
              <a:rPr lang="en-US" sz="2800" dirty="0">
                <a:solidFill>
                  <a:schemeClr val="bg2"/>
                </a:solidFill>
              </a:rPr>
              <a:t>Example: password-reset</a:t>
            </a:r>
          </a:p>
          <a:p>
            <a:pPr marL="0" indent="0" fontAlgn="ctr">
              <a:buNone/>
            </a:pPr>
            <a:endParaRPr lang="en-US" sz="2800" dirty="0"/>
          </a:p>
          <a:p>
            <a:pPr lvl="4"/>
            <a:endParaRPr lang="en-US" sz="2800" dirty="0"/>
          </a:p>
        </p:txBody>
      </p:sp>
      <p:pic>
        <p:nvPicPr>
          <p:cNvPr id="3" name="Picture 2">
            <a:extLst>
              <a:ext uri="{FF2B5EF4-FFF2-40B4-BE49-F238E27FC236}">
                <a16:creationId xmlns:a16="http://schemas.microsoft.com/office/drawing/2014/main" id="{712C0E01-464D-4A22-97EE-0A94CB6DB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3548" y="2087628"/>
            <a:ext cx="4902452" cy="4191215"/>
          </a:xfrm>
          <a:prstGeom prst="rect">
            <a:avLst/>
          </a:prstGeom>
        </p:spPr>
      </p:pic>
      <p:sp>
        <p:nvSpPr>
          <p:cNvPr id="8" name="Text Placeholder 5">
            <a:extLst>
              <a:ext uri="{FF2B5EF4-FFF2-40B4-BE49-F238E27FC236}">
                <a16:creationId xmlns:a16="http://schemas.microsoft.com/office/drawing/2014/main" id="{94046077-C146-4E1F-BC1D-7CDC586E1647}"/>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7" name="Rectangle 6">
            <a:extLst>
              <a:ext uri="{FF2B5EF4-FFF2-40B4-BE49-F238E27FC236}">
                <a16:creationId xmlns:a16="http://schemas.microsoft.com/office/drawing/2014/main" id="{90B22507-F61A-4B1B-A319-94A5DBC5C824}"/>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Task automation</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5" name="Picture 4" descr="A screenshot of a cell phone&#10;&#10;Description generated with very high confidence">
            <a:extLst>
              <a:ext uri="{FF2B5EF4-FFF2-40B4-BE49-F238E27FC236}">
                <a16:creationId xmlns:a16="http://schemas.microsoft.com/office/drawing/2014/main" id="{24579B0F-5F1E-4054-AE5F-7861B4A998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9117" y="40709"/>
            <a:ext cx="3882864" cy="6776581"/>
          </a:xfrm>
          <a:prstGeom prst="rect">
            <a:avLst/>
          </a:prstGeom>
          <a:ln>
            <a:solidFill>
              <a:schemeClr val="bg2"/>
            </a:solidFill>
          </a:ln>
        </p:spPr>
      </p:pic>
    </p:spTree>
    <p:extLst>
      <p:ext uri="{BB962C8B-B14F-4D97-AF65-F5344CB8AC3E}">
        <p14:creationId xmlns:p14="http://schemas.microsoft.com/office/powerpoint/2010/main" val="3862944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Access to knowledge and other content</a:t>
            </a:r>
          </a:p>
        </p:txBody>
      </p:sp>
      <p:pic>
        <p:nvPicPr>
          <p:cNvPr id="4" name="Picture 3" descr="A screenshot of a social media post&#10;&#10;Description generated with very high confidence">
            <a:extLst>
              <a:ext uri="{FF2B5EF4-FFF2-40B4-BE49-F238E27FC236}">
                <a16:creationId xmlns:a16="http://schemas.microsoft.com/office/drawing/2014/main" id="{42391890-0DE3-4A4F-A20D-C0D48F6409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6955" y="1850195"/>
            <a:ext cx="4843932" cy="3157609"/>
          </a:xfrm>
          <a:prstGeom prst="rect">
            <a:avLst/>
          </a:prstGeom>
        </p:spPr>
      </p:pic>
      <p:pic>
        <p:nvPicPr>
          <p:cNvPr id="8" name="Picture 7" descr="A screenshot of a person&#10;&#10;Description generated with very high confidence">
            <a:extLst>
              <a:ext uri="{FF2B5EF4-FFF2-40B4-BE49-F238E27FC236}">
                <a16:creationId xmlns:a16="http://schemas.microsoft.com/office/drawing/2014/main" id="{E2F2B7BF-E480-473E-B7D0-82F535A6D5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6621" y="1648783"/>
            <a:ext cx="6662716" cy="3560431"/>
          </a:xfrm>
          <a:prstGeom prst="rect">
            <a:avLst/>
          </a:prstGeom>
        </p:spPr>
      </p:pic>
      <p:pic>
        <p:nvPicPr>
          <p:cNvPr id="10" name="Picture 9" descr="A screenshot of a person&#10;&#10;Description generated with very high confidence">
            <a:extLst>
              <a:ext uri="{FF2B5EF4-FFF2-40B4-BE49-F238E27FC236}">
                <a16:creationId xmlns:a16="http://schemas.microsoft.com/office/drawing/2014/main" id="{FE924A67-410C-4011-AFEB-75FD070276F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38065" y="1626657"/>
            <a:ext cx="6571272" cy="3755014"/>
          </a:xfrm>
          <a:prstGeom prst="rect">
            <a:avLst/>
          </a:prstGeom>
        </p:spPr>
      </p:pic>
      <p:pic>
        <p:nvPicPr>
          <p:cNvPr id="12" name="Picture 11" descr="A screenshot of a cell phone&#10;&#10;Description generated with high confidence">
            <a:extLst>
              <a:ext uri="{FF2B5EF4-FFF2-40B4-BE49-F238E27FC236}">
                <a16:creationId xmlns:a16="http://schemas.microsoft.com/office/drawing/2014/main" id="{533D4C27-8AC1-4E4E-A845-256DA46D2A6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67482" y="1210574"/>
            <a:ext cx="4738524" cy="1754107"/>
          </a:xfrm>
          <a:prstGeom prst="rect">
            <a:avLst/>
          </a:prstGeom>
        </p:spPr>
      </p:pic>
      <p:pic>
        <p:nvPicPr>
          <p:cNvPr id="14" name="Picture 13" descr="A screenshot of a cell phone&#10;&#10;Description generated with very high confidence">
            <a:extLst>
              <a:ext uri="{FF2B5EF4-FFF2-40B4-BE49-F238E27FC236}">
                <a16:creationId xmlns:a16="http://schemas.microsoft.com/office/drawing/2014/main" id="{F2B740EA-9B43-49EE-9B24-06EAEF66DE2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66782" y="2964680"/>
            <a:ext cx="4738523" cy="1760023"/>
          </a:xfrm>
          <a:prstGeom prst="rect">
            <a:avLst/>
          </a:prstGeom>
        </p:spPr>
      </p:pic>
      <p:pic>
        <p:nvPicPr>
          <p:cNvPr id="16" name="Picture 15" descr="A screenshot of a cell phone&#10;&#10;Description generated with very high confidence">
            <a:extLst>
              <a:ext uri="{FF2B5EF4-FFF2-40B4-BE49-F238E27FC236}">
                <a16:creationId xmlns:a16="http://schemas.microsoft.com/office/drawing/2014/main" id="{F9FEDAE0-64CC-42A2-B4AB-FFB0F3AA0CC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67089" y="4720979"/>
            <a:ext cx="4755804" cy="1760022"/>
          </a:xfrm>
          <a:prstGeom prst="rect">
            <a:avLst/>
          </a:prstGeom>
        </p:spPr>
      </p:pic>
      <p:pic>
        <p:nvPicPr>
          <p:cNvPr id="21" name="Picture 20" descr="A screenshot of a cell phone&#10;&#10;Description generated with high confidence">
            <a:extLst>
              <a:ext uri="{FF2B5EF4-FFF2-40B4-BE49-F238E27FC236}">
                <a16:creationId xmlns:a16="http://schemas.microsoft.com/office/drawing/2014/main" id="{4A080864-AC21-4AAA-9A2B-0096AB0B45B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52035" y="5209214"/>
            <a:ext cx="8872346" cy="1201217"/>
          </a:xfrm>
          <a:prstGeom prst="rect">
            <a:avLst/>
          </a:prstGeom>
        </p:spPr>
      </p:pic>
      <p:pic>
        <p:nvPicPr>
          <p:cNvPr id="19" name="Picture 18" descr="A person sitting at a table&#10;&#10;Description generated with high confidence">
            <a:extLst>
              <a:ext uri="{FF2B5EF4-FFF2-40B4-BE49-F238E27FC236}">
                <a16:creationId xmlns:a16="http://schemas.microsoft.com/office/drawing/2014/main" id="{363D5FEA-1252-43F2-8F30-8AB754ADCFA8}"/>
              </a:ext>
            </a:extLst>
          </p:cNvPr>
          <p:cNvPicPr>
            <a:picLocks noChangeAspect="1"/>
          </p:cNvPicPr>
          <p:nvPr/>
        </p:nvPicPr>
        <p:blipFill rotWithShape="1">
          <a:blip r:embed="rId10">
            <a:extLst>
              <a:ext uri="{28A0092B-C50C-407E-A947-70E740481C1C}">
                <a14:useLocalDpi xmlns:a14="http://schemas.microsoft.com/office/drawing/2010/main" val="0"/>
              </a:ext>
            </a:extLst>
          </a:blip>
          <a:srcRect l="-251" t="189" r="251" b="189"/>
          <a:stretch/>
        </p:blipFill>
        <p:spPr>
          <a:xfrm>
            <a:off x="2741113" y="1292157"/>
            <a:ext cx="9158834" cy="3917057"/>
          </a:xfrm>
          <a:prstGeom prst="rect">
            <a:avLst/>
          </a:prstGeom>
        </p:spPr>
      </p:pic>
      <p:sp>
        <p:nvSpPr>
          <p:cNvPr id="6" name="Text Placeholder 5"/>
          <p:cNvSpPr>
            <a:spLocks noGrp="1"/>
          </p:cNvSpPr>
          <p:nvPr>
            <p:ph type="body" sz="quarter" idx="10"/>
          </p:nvPr>
        </p:nvSpPr>
        <p:spPr>
          <a:xfrm>
            <a:off x="269303" y="1187963"/>
            <a:ext cx="3123180" cy="3416320"/>
          </a:xfrm>
        </p:spPr>
        <p:txBody>
          <a:bodyPr/>
          <a:lstStyle/>
          <a:p>
            <a:pPr fontAlgn="ctr"/>
            <a:r>
              <a:rPr lang="en-US" sz="2800" dirty="0">
                <a:solidFill>
                  <a:schemeClr val="bg2"/>
                </a:solidFill>
              </a:rPr>
              <a:t>Azure Search</a:t>
            </a:r>
          </a:p>
          <a:p>
            <a:pPr fontAlgn="ctr"/>
            <a:r>
              <a:rPr lang="en-US" sz="2800" dirty="0">
                <a:solidFill>
                  <a:schemeClr val="bg2"/>
                </a:solidFill>
              </a:rPr>
              <a:t>QnA Maker</a:t>
            </a:r>
          </a:p>
          <a:p>
            <a:pPr fontAlgn="ctr"/>
            <a:r>
              <a:rPr lang="en-US" sz="2800" dirty="0">
                <a:solidFill>
                  <a:schemeClr val="bg2"/>
                </a:solidFill>
              </a:rPr>
              <a:t>LUIS</a:t>
            </a:r>
          </a:p>
          <a:p>
            <a:pPr fontAlgn="ctr"/>
            <a:r>
              <a:rPr lang="en-US" sz="2800" dirty="0">
                <a:solidFill>
                  <a:schemeClr val="bg2"/>
                </a:solidFill>
              </a:rPr>
              <a:t>Bing APIs</a:t>
            </a:r>
          </a:p>
          <a:p>
            <a:pPr fontAlgn="ctr"/>
            <a:r>
              <a:rPr lang="en-US" sz="2800" dirty="0">
                <a:solidFill>
                  <a:schemeClr val="bg2"/>
                </a:solidFill>
              </a:rPr>
              <a:t>Microsoft Graph</a:t>
            </a:r>
          </a:p>
          <a:p>
            <a:pPr marL="0" indent="0" fontAlgn="ctr">
              <a:buNone/>
            </a:pPr>
            <a:endParaRPr lang="en-US" sz="2800" dirty="0"/>
          </a:p>
          <a:p>
            <a:pPr lvl="4"/>
            <a:endParaRPr lang="en-US" sz="2800" dirty="0"/>
          </a:p>
        </p:txBody>
      </p:sp>
      <p:sp>
        <p:nvSpPr>
          <p:cNvPr id="22" name="Text Placeholder 5">
            <a:extLst>
              <a:ext uri="{FF2B5EF4-FFF2-40B4-BE49-F238E27FC236}">
                <a16:creationId xmlns:a16="http://schemas.microsoft.com/office/drawing/2014/main" id="{EB332781-7DBB-49D7-906E-7C0C600451EA}"/>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13" name="Rectangle 12">
            <a:extLst>
              <a:ext uri="{FF2B5EF4-FFF2-40B4-BE49-F238E27FC236}">
                <a16:creationId xmlns:a16="http://schemas.microsoft.com/office/drawing/2014/main" id="{CDBA6722-3CB1-4DF7-87F3-835DE9895505}"/>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Access to knowledge and other content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6637025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0"/>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C263A39-ADFC-499A-9685-8A0F310342A5}"/>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Bot to human handoff</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5" name="Picture 4" descr="A close up of a map&#10;&#10;Description generated with high confidence">
            <a:extLst>
              <a:ext uri="{FF2B5EF4-FFF2-40B4-BE49-F238E27FC236}">
                <a16:creationId xmlns:a16="http://schemas.microsoft.com/office/drawing/2014/main" id="{68DA5328-262C-413E-9F90-11424814AA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0963" y="0"/>
            <a:ext cx="4873663" cy="6858000"/>
          </a:xfrm>
          <a:prstGeom prst="rect">
            <a:avLst/>
          </a:prstGeom>
        </p:spPr>
      </p:pic>
      <p:pic>
        <p:nvPicPr>
          <p:cNvPr id="8" name="Picture 7" descr="A close up of text on a white background&#10;&#10;Description generated with high confidence">
            <a:extLst>
              <a:ext uri="{FF2B5EF4-FFF2-40B4-BE49-F238E27FC236}">
                <a16:creationId xmlns:a16="http://schemas.microsoft.com/office/drawing/2014/main" id="{689EC19F-2D19-4EB8-969D-37BEA21406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591" y="1828800"/>
            <a:ext cx="2581275" cy="3200400"/>
          </a:xfrm>
          <a:prstGeom prst="rect">
            <a:avLst/>
          </a:prstGeom>
        </p:spPr>
      </p:pic>
      <p:pic>
        <p:nvPicPr>
          <p:cNvPr id="10" name="Picture 9" descr="A close up of a logo&#10;&#10;Description generated with very high confidence">
            <a:extLst>
              <a:ext uri="{FF2B5EF4-FFF2-40B4-BE49-F238E27FC236}">
                <a16:creationId xmlns:a16="http://schemas.microsoft.com/office/drawing/2014/main" id="{CE0BE2D6-A2E3-46FC-A876-1BA1372402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36353" y="857250"/>
            <a:ext cx="3333750" cy="5143500"/>
          </a:xfrm>
          <a:prstGeom prst="rect">
            <a:avLst/>
          </a:prstGeom>
        </p:spPr>
      </p:pic>
      <p:pic>
        <p:nvPicPr>
          <p:cNvPr id="12" name="Picture 11" descr="A screenshot of a cell phone&#10;&#10;Description generated with very high confidence">
            <a:extLst>
              <a:ext uri="{FF2B5EF4-FFF2-40B4-BE49-F238E27FC236}">
                <a16:creationId xmlns:a16="http://schemas.microsoft.com/office/drawing/2014/main" id="{6B177C77-E18C-4316-870A-6E2DB49DD5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80707" y="1091932"/>
            <a:ext cx="9030586" cy="5476557"/>
          </a:xfrm>
          <a:prstGeom prst="rect">
            <a:avLst/>
          </a:prstGeom>
        </p:spPr>
      </p:pic>
      <p:sp>
        <p:nvSpPr>
          <p:cNvPr id="6" name="Text Placeholder 5"/>
          <p:cNvSpPr>
            <a:spLocks noGrp="1"/>
          </p:cNvSpPr>
          <p:nvPr>
            <p:ph type="body" sz="quarter" idx="10"/>
          </p:nvPr>
        </p:nvSpPr>
        <p:spPr>
          <a:xfrm>
            <a:off x="269302" y="1187963"/>
            <a:ext cx="7428669" cy="4301177"/>
          </a:xfrm>
        </p:spPr>
        <p:txBody>
          <a:bodyPr/>
          <a:lstStyle/>
          <a:p>
            <a:pPr fontAlgn="ctr"/>
            <a:r>
              <a:rPr lang="en-US" sz="2800" dirty="0">
                <a:solidFill>
                  <a:schemeClr val="bg2"/>
                </a:solidFill>
              </a:rPr>
              <a:t>Scenarios</a:t>
            </a:r>
            <a:endParaRPr lang="en-US" sz="1232" dirty="0">
              <a:solidFill>
                <a:schemeClr val="bg2"/>
              </a:solidFill>
            </a:endParaRPr>
          </a:p>
          <a:p>
            <a:pPr lvl="1" fontAlgn="ctr"/>
            <a:r>
              <a:rPr lang="en-US" sz="2400" dirty="0">
                <a:solidFill>
                  <a:schemeClr val="bg2"/>
                </a:solidFill>
              </a:rPr>
              <a:t>Triage</a:t>
            </a:r>
          </a:p>
          <a:p>
            <a:pPr lvl="1" fontAlgn="ctr"/>
            <a:r>
              <a:rPr lang="en-US" sz="2400" dirty="0">
                <a:solidFill>
                  <a:schemeClr val="bg2"/>
                </a:solidFill>
              </a:rPr>
              <a:t>Escalation</a:t>
            </a:r>
          </a:p>
          <a:p>
            <a:pPr lvl="1" fontAlgn="ctr"/>
            <a:r>
              <a:rPr lang="en-US" sz="2400" dirty="0">
                <a:solidFill>
                  <a:schemeClr val="bg2"/>
                </a:solidFill>
              </a:rPr>
              <a:t>Supervision</a:t>
            </a:r>
          </a:p>
          <a:p>
            <a:pPr fontAlgn="ctr"/>
            <a:r>
              <a:rPr lang="en-US" sz="2800" dirty="0">
                <a:solidFill>
                  <a:schemeClr val="bg2"/>
                </a:solidFill>
              </a:rPr>
              <a:t>Transitioning control</a:t>
            </a:r>
          </a:p>
          <a:p>
            <a:pPr fontAlgn="ctr"/>
            <a:r>
              <a:rPr lang="en-US" sz="2800" dirty="0">
                <a:solidFill>
                  <a:schemeClr val="bg2"/>
                </a:solidFill>
              </a:rPr>
              <a:t>Routing messages between user and agent</a:t>
            </a:r>
          </a:p>
        </p:txBody>
      </p:sp>
      <p:sp>
        <p:nvSpPr>
          <p:cNvPr id="14" name="Text Placeholder 5">
            <a:extLst>
              <a:ext uri="{FF2B5EF4-FFF2-40B4-BE49-F238E27FC236}">
                <a16:creationId xmlns:a16="http://schemas.microsoft.com/office/drawing/2014/main" id="{DB4D2650-5B94-4E49-A854-68BBBA0745CF}"/>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Tree>
    <p:extLst>
      <p:ext uri="{BB962C8B-B14F-4D97-AF65-F5344CB8AC3E}">
        <p14:creationId xmlns:p14="http://schemas.microsoft.com/office/powerpoint/2010/main" val="2526821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8"/>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1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6">
                                            <p:txEl>
                                              <p:pRg st="0" end="0"/>
                                            </p:txEl>
                                          </p:spTgt>
                                        </p:tgtEl>
                                        <p:attrNameLst>
                                          <p:attrName>style.visibility</p:attrName>
                                        </p:attrNameLst>
                                      </p:cBhvr>
                                      <p:to>
                                        <p:strVal val="hidden"/>
                                      </p:to>
                                    </p:set>
                                  </p:childTnLst>
                                </p:cTn>
                              </p:par>
                              <p:par>
                                <p:cTn id="27" presetID="1" presetClass="exit" presetSubtype="0" fill="hold" grpId="0" nodeType="withEffect">
                                  <p:stCondLst>
                                    <p:cond delay="0"/>
                                  </p:stCondLst>
                                  <p:childTnLst>
                                    <p:set>
                                      <p:cBhvr>
                                        <p:cTn id="28" dur="1" fill="hold">
                                          <p:stCondLst>
                                            <p:cond delay="0"/>
                                          </p:stCondLst>
                                        </p:cTn>
                                        <p:tgtEl>
                                          <p:spTgt spid="6">
                                            <p:txEl>
                                              <p:pRg st="1" end="1"/>
                                            </p:txEl>
                                          </p:spTgt>
                                        </p:tgtEl>
                                        <p:attrNameLst>
                                          <p:attrName>style.visibility</p:attrName>
                                        </p:attrNameLst>
                                      </p:cBhvr>
                                      <p:to>
                                        <p:strVal val="hidden"/>
                                      </p:to>
                                    </p:set>
                                  </p:childTnLst>
                                </p:cTn>
                              </p:par>
                              <p:par>
                                <p:cTn id="29" presetID="1" presetClass="exit" presetSubtype="0" fill="hold" grpId="0"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hidden"/>
                                      </p:to>
                                    </p:set>
                                  </p:childTnLst>
                                </p:cTn>
                              </p:par>
                              <p:par>
                                <p:cTn id="31" presetID="1" presetClass="exit" presetSubtype="0" fill="hold" grpId="0" nodeType="withEffect">
                                  <p:stCondLst>
                                    <p:cond delay="0"/>
                                  </p:stCondLst>
                                  <p:childTnLst>
                                    <p:set>
                                      <p:cBhvr>
                                        <p:cTn id="32" dur="1" fill="hold">
                                          <p:stCondLst>
                                            <p:cond delay="0"/>
                                          </p:stCondLst>
                                        </p:cTn>
                                        <p:tgtEl>
                                          <p:spTgt spid="6">
                                            <p:txEl>
                                              <p:pRg st="3" end="3"/>
                                            </p:txEl>
                                          </p:spTgt>
                                        </p:tgtEl>
                                        <p:attrNameLst>
                                          <p:attrName>style.visibility</p:attrName>
                                        </p:attrNameLst>
                                      </p:cBhvr>
                                      <p:to>
                                        <p:strVal val="hidden"/>
                                      </p:to>
                                    </p:set>
                                  </p:childTnLst>
                                </p:cTn>
                              </p:par>
                              <p:par>
                                <p:cTn id="33" presetID="1" presetClass="exit" presetSubtype="0" fill="hold" grpId="0" nodeType="withEffect">
                                  <p:stCondLst>
                                    <p:cond delay="0"/>
                                  </p:stCondLst>
                                  <p:childTnLst>
                                    <p:set>
                                      <p:cBhvr>
                                        <p:cTn id="34" dur="1" fill="hold">
                                          <p:stCondLst>
                                            <p:cond delay="0"/>
                                          </p:stCondLst>
                                        </p:cTn>
                                        <p:tgtEl>
                                          <p:spTgt spid="6">
                                            <p:txEl>
                                              <p:pRg st="4" end="4"/>
                                            </p:txEl>
                                          </p:spTgt>
                                        </p:tgtEl>
                                        <p:attrNameLst>
                                          <p:attrName>style.visibility</p:attrName>
                                        </p:attrNameLst>
                                      </p:cBhvr>
                                      <p:to>
                                        <p:strVal val="hidden"/>
                                      </p:to>
                                    </p:set>
                                  </p:childTnLst>
                                </p:cTn>
                              </p:par>
                              <p:par>
                                <p:cTn id="35" presetID="1" presetClass="exit" presetSubtype="0" fill="hold" grpId="0" nodeType="withEffect">
                                  <p:stCondLst>
                                    <p:cond delay="0"/>
                                  </p:stCondLst>
                                  <p:childTnLst>
                                    <p:set>
                                      <p:cBhvr>
                                        <p:cTn id="36" dur="1" fill="hold">
                                          <p:stCondLst>
                                            <p:cond delay="0"/>
                                          </p:stCondLst>
                                        </p:cTn>
                                        <p:tgtEl>
                                          <p:spTgt spid="6">
                                            <p:txEl>
                                              <p:pRg st="5" end="5"/>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763479" y="2549293"/>
            <a:ext cx="9934113" cy="3176254"/>
          </a:xfrm>
          <a:solidFill>
            <a:schemeClr val="tx1"/>
          </a:solidFill>
        </p:spPr>
        <p:txBody>
          <a:bodyPr/>
          <a:lstStyle/>
          <a:p>
            <a:pPr marL="1008434" lvl="4" indent="0">
              <a:buNone/>
            </a:pPr>
            <a:r>
              <a:rPr lang="en-US" sz="2400" dirty="0">
                <a:solidFill>
                  <a:schemeClr val="bg2"/>
                </a:solidFill>
              </a:rPr>
              <a:t>Transitioning from chat to web browser and back is not ideal, as switching between applications can easily confuse a user. To provide a better experience, many channels offer built-in HTML windows that a bot can use to present applications would otherwise appear in a web browser. This technique allows the user to remain within the conversation while still accessing external resources. This approach is conceptually similar to mobile applications managing authorization flows using OAuth within embedded web views.</a:t>
            </a:r>
          </a:p>
        </p:txBody>
      </p:sp>
      <p:sp>
        <p:nvSpPr>
          <p:cNvPr id="4" name="Rectangle 3">
            <a:extLst>
              <a:ext uri="{FF2B5EF4-FFF2-40B4-BE49-F238E27FC236}">
                <a16:creationId xmlns:a16="http://schemas.microsoft.com/office/drawing/2014/main" id="{57096C65-BAFE-41A9-98CD-045E5661CCF5}"/>
              </a:ext>
            </a:extLst>
          </p:cNvPr>
          <p:cNvSpPr/>
          <p:nvPr/>
        </p:nvSpPr>
        <p:spPr>
          <a:xfrm>
            <a:off x="1228077" y="1625963"/>
            <a:ext cx="9469515" cy="923330"/>
          </a:xfrm>
          <a:prstGeom prst="rect">
            <a:avLst/>
          </a:prstGeom>
          <a:solidFill>
            <a:schemeClr val="tx1"/>
          </a:solidFill>
        </p:spPr>
        <p:txBody>
          <a:bodyPr wrap="square" lIns="91440" tIns="45720" rIns="91440" bIns="45720">
            <a:spAutoFit/>
          </a:bodyPr>
          <a:lstStyle/>
          <a:p>
            <a:pPr algn="ctr"/>
            <a:r>
              <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WARNING: </a:t>
            </a:r>
          </a:p>
        </p:txBody>
      </p:sp>
      <p:pic>
        <p:nvPicPr>
          <p:cNvPr id="3" name="Picture 2" descr="A close up of a map&#10;&#10;Description generated with high confidence">
            <a:extLst>
              <a:ext uri="{FF2B5EF4-FFF2-40B4-BE49-F238E27FC236}">
                <a16:creationId xmlns:a16="http://schemas.microsoft.com/office/drawing/2014/main" id="{9EDB833C-36DE-4BD2-8BD1-15E9AAFE39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150" y="1187963"/>
            <a:ext cx="11107700" cy="4906060"/>
          </a:xfrm>
          <a:prstGeom prst="rect">
            <a:avLst/>
          </a:prstGeom>
        </p:spPr>
      </p:pic>
      <p:sp>
        <p:nvSpPr>
          <p:cNvPr id="17" name="Title 16"/>
          <p:cNvSpPr>
            <a:spLocks noGrp="1"/>
          </p:cNvSpPr>
          <p:nvPr>
            <p:ph type="title"/>
          </p:nvPr>
        </p:nvSpPr>
        <p:spPr/>
        <p:txBody>
          <a:bodyPr/>
          <a:lstStyle/>
          <a:p>
            <a:r>
              <a:rPr lang="en-US" dirty="0">
                <a:solidFill>
                  <a:schemeClr val="bg2"/>
                </a:solidFill>
              </a:rPr>
              <a:t>Bot to web browser and back</a:t>
            </a:r>
          </a:p>
        </p:txBody>
      </p:sp>
      <p:sp>
        <p:nvSpPr>
          <p:cNvPr id="7" name="Text Placeholder 5">
            <a:extLst>
              <a:ext uri="{FF2B5EF4-FFF2-40B4-BE49-F238E27FC236}">
                <a16:creationId xmlns:a16="http://schemas.microsoft.com/office/drawing/2014/main" id="{6A804E91-CDEA-474C-8BE3-FE788CC6EAE9}"/>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8" name="Rectangle 7">
            <a:extLst>
              <a:ext uri="{FF2B5EF4-FFF2-40B4-BE49-F238E27FC236}">
                <a16:creationId xmlns:a16="http://schemas.microsoft.com/office/drawing/2014/main" id="{59A7EC15-7BE9-4E72-9EC8-C81E6F7B9CCE}"/>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Bot to web browser and back</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168104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Bots in websites</a:t>
            </a:r>
          </a:p>
        </p:txBody>
      </p:sp>
      <p:sp>
        <p:nvSpPr>
          <p:cNvPr id="6" name="Text Placeholder 5"/>
          <p:cNvSpPr>
            <a:spLocks noGrp="1"/>
          </p:cNvSpPr>
          <p:nvPr>
            <p:ph type="body" sz="quarter" idx="10"/>
          </p:nvPr>
        </p:nvSpPr>
        <p:spPr>
          <a:xfrm>
            <a:off x="269303" y="1187963"/>
            <a:ext cx="11655078" cy="2880019"/>
          </a:xfrm>
        </p:spPr>
        <p:txBody>
          <a:bodyPr/>
          <a:lstStyle/>
          <a:p>
            <a:pPr fontAlgn="ctr"/>
            <a:r>
              <a:rPr lang="en-US" sz="2800" dirty="0">
                <a:solidFill>
                  <a:schemeClr val="bg2"/>
                </a:solidFill>
              </a:rPr>
              <a:t>Embed a bot in a website</a:t>
            </a:r>
          </a:p>
          <a:p>
            <a:pPr lvl="1" fontAlgn="ctr"/>
            <a:r>
              <a:rPr lang="en-US" sz="2400" dirty="0">
                <a:solidFill>
                  <a:schemeClr val="bg2"/>
                </a:solidFill>
              </a:rPr>
              <a:t>Skype web control</a:t>
            </a:r>
          </a:p>
          <a:p>
            <a:pPr lvl="1" fontAlgn="ctr"/>
            <a:r>
              <a:rPr lang="en-US" sz="2400" dirty="0">
                <a:solidFill>
                  <a:schemeClr val="bg2"/>
                </a:solidFill>
              </a:rPr>
              <a:t>Open source web control</a:t>
            </a:r>
          </a:p>
          <a:p>
            <a:pPr lvl="1" fontAlgn="ctr"/>
            <a:r>
              <a:rPr lang="en-US" sz="2400" dirty="0">
                <a:solidFill>
                  <a:schemeClr val="bg2"/>
                </a:solidFill>
              </a:rPr>
              <a:t>Using the backchannel mechanism</a:t>
            </a:r>
          </a:p>
          <a:p>
            <a:pPr lvl="1" fontAlgn="ctr"/>
            <a:r>
              <a:rPr lang="en-US" sz="2400" dirty="0">
                <a:solidFill>
                  <a:schemeClr val="bg2"/>
                </a:solidFill>
              </a:rPr>
              <a:t>Direct Line API</a:t>
            </a:r>
          </a:p>
          <a:p>
            <a:pPr marL="336145" lvl="1" indent="0" fontAlgn="ctr">
              <a:buNone/>
            </a:pPr>
            <a:endParaRPr lang="en-US" sz="1232" dirty="0">
              <a:solidFill>
                <a:schemeClr val="bg2"/>
              </a:solidFill>
            </a:endParaRPr>
          </a:p>
          <a:p>
            <a:pPr lvl="4"/>
            <a:endParaRPr lang="en-US" sz="2800" dirty="0"/>
          </a:p>
        </p:txBody>
      </p:sp>
      <p:sp>
        <p:nvSpPr>
          <p:cNvPr id="4" name="Text Placeholder 5">
            <a:extLst>
              <a:ext uri="{FF2B5EF4-FFF2-40B4-BE49-F238E27FC236}">
                <a16:creationId xmlns:a16="http://schemas.microsoft.com/office/drawing/2014/main" id="{764EBAC8-5A51-499E-94F7-A2FC713D8B1B}"/>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5" name="Rectangle 4">
            <a:extLst>
              <a:ext uri="{FF2B5EF4-FFF2-40B4-BE49-F238E27FC236}">
                <a16:creationId xmlns:a16="http://schemas.microsoft.com/office/drawing/2014/main" id="{491B56E2-51F5-4F63-A059-B982446AF021}"/>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Bots in websites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9033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Bots in apps</a:t>
            </a:r>
          </a:p>
        </p:txBody>
      </p:sp>
      <p:pic>
        <p:nvPicPr>
          <p:cNvPr id="3" name="Picture 2" descr="A screenshot of a cell phone&#10;&#10;Description generated with very high confidence">
            <a:extLst>
              <a:ext uri="{FF2B5EF4-FFF2-40B4-BE49-F238E27FC236}">
                <a16:creationId xmlns:a16="http://schemas.microsoft.com/office/drawing/2014/main" id="{9A426455-4D97-46DE-8B8A-FAFD0AB131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433" y="1411568"/>
            <a:ext cx="9817395" cy="4563912"/>
          </a:xfrm>
          <a:prstGeom prst="rect">
            <a:avLst/>
          </a:prstGeom>
        </p:spPr>
      </p:pic>
      <p:sp>
        <p:nvSpPr>
          <p:cNvPr id="7" name="Text Placeholder 5">
            <a:extLst>
              <a:ext uri="{FF2B5EF4-FFF2-40B4-BE49-F238E27FC236}">
                <a16:creationId xmlns:a16="http://schemas.microsoft.com/office/drawing/2014/main" id="{96F03A30-F120-4AC3-BADF-0F465D6A42DE}"/>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5" name="Rectangle 4">
            <a:extLst>
              <a:ext uri="{FF2B5EF4-FFF2-40B4-BE49-F238E27FC236}">
                <a16:creationId xmlns:a16="http://schemas.microsoft.com/office/drawing/2014/main" id="{8BE430FD-97EC-4D93-8EAF-52D6CC8D56C6}"/>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Bots in apps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882041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New Bot Framework SDK v4</a:t>
            </a:r>
          </a:p>
        </p:txBody>
      </p:sp>
      <p:sp>
        <p:nvSpPr>
          <p:cNvPr id="6" name="Text Placeholder 5"/>
          <p:cNvSpPr>
            <a:spLocks noGrp="1"/>
          </p:cNvSpPr>
          <p:nvPr>
            <p:ph type="body" sz="quarter" idx="10"/>
          </p:nvPr>
        </p:nvSpPr>
        <p:spPr>
          <a:xfrm>
            <a:off x="269303" y="1187963"/>
            <a:ext cx="11655078" cy="2468368"/>
          </a:xfrm>
        </p:spPr>
        <p:txBody>
          <a:bodyPr/>
          <a:lstStyle/>
          <a:p>
            <a:pPr fontAlgn="ctr"/>
            <a:r>
              <a:rPr lang="en-US" sz="2800" dirty="0"/>
              <a:t>V3 SDK issues </a:t>
            </a:r>
          </a:p>
          <a:p>
            <a:pPr fontAlgn="ctr"/>
            <a:r>
              <a:rPr lang="en-US" sz="2800" dirty="0"/>
              <a:t>V4 SDK goals </a:t>
            </a:r>
          </a:p>
          <a:p>
            <a:pPr fontAlgn="ctr"/>
            <a:r>
              <a:rPr lang="en-US" sz="2800" dirty="0"/>
              <a:t>V4 SDK architecture</a:t>
            </a:r>
          </a:p>
          <a:p>
            <a:pPr marL="0" indent="0" fontAlgn="ctr">
              <a:buNone/>
            </a:pPr>
            <a:endParaRPr lang="en-US" sz="2800" dirty="0"/>
          </a:p>
          <a:p>
            <a:pPr lvl="4"/>
            <a:endParaRPr lang="en-US" sz="2800" dirty="0"/>
          </a:p>
        </p:txBody>
      </p:sp>
    </p:spTree>
    <p:extLst>
      <p:ext uri="{BB962C8B-B14F-4D97-AF65-F5344CB8AC3E}">
        <p14:creationId xmlns:p14="http://schemas.microsoft.com/office/powerpoint/2010/main" val="1499487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V3 SDK issues</a:t>
            </a:r>
          </a:p>
        </p:txBody>
      </p:sp>
      <p:sp>
        <p:nvSpPr>
          <p:cNvPr id="7" name="Text Placeholder 5">
            <a:extLst>
              <a:ext uri="{FF2B5EF4-FFF2-40B4-BE49-F238E27FC236}">
                <a16:creationId xmlns:a16="http://schemas.microsoft.com/office/drawing/2014/main" id="{96F03A30-F120-4AC3-BADF-0F465D6A42DE}"/>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Bot Framework v4 </a:t>
            </a:r>
          </a:p>
        </p:txBody>
      </p:sp>
      <p:sp>
        <p:nvSpPr>
          <p:cNvPr id="5" name="Text Placeholder 5">
            <a:extLst>
              <a:ext uri="{FF2B5EF4-FFF2-40B4-BE49-F238E27FC236}">
                <a16:creationId xmlns:a16="http://schemas.microsoft.com/office/drawing/2014/main" id="{9C95B795-6EB8-4418-AE1D-D8A202F43421}"/>
              </a:ext>
            </a:extLst>
          </p:cNvPr>
          <p:cNvSpPr>
            <a:spLocks noGrp="1"/>
          </p:cNvSpPr>
          <p:nvPr>
            <p:ph type="body" sz="quarter" idx="10"/>
          </p:nvPr>
        </p:nvSpPr>
        <p:spPr>
          <a:xfrm>
            <a:off x="269303" y="1187963"/>
            <a:ext cx="11655078" cy="1007968"/>
          </a:xfrm>
        </p:spPr>
        <p:txBody>
          <a:bodyPr/>
          <a:lstStyle/>
          <a:p>
            <a:pPr lvl="1" fontAlgn="ctr"/>
            <a:endParaRPr lang="en-US" sz="2000" dirty="0">
              <a:solidFill>
                <a:schemeClr val="bg2"/>
              </a:solidFill>
            </a:endParaRPr>
          </a:p>
          <a:p>
            <a:pPr marL="336145" lvl="1" indent="0" fontAlgn="ctr">
              <a:buNone/>
            </a:pPr>
            <a:endParaRPr lang="en-US" sz="2000" dirty="0">
              <a:solidFill>
                <a:schemeClr val="bg2"/>
              </a:solidFill>
            </a:endParaRPr>
          </a:p>
          <a:p>
            <a:pPr lvl="1" fontAlgn="ctr"/>
            <a:endParaRPr lang="en-US" sz="1200" dirty="0">
              <a:solidFill>
                <a:schemeClr val="bg2"/>
              </a:solidFill>
            </a:endParaRPr>
          </a:p>
        </p:txBody>
      </p:sp>
      <p:pic>
        <p:nvPicPr>
          <p:cNvPr id="2050" name="Picture 2" descr="Machine generated alternative text:&#10;SDK - Issues &#10;C#/Node have &#10;• Different names for same &#10;concepts &#10;• Different concepts &#10;• Different architectures &#10;• No common extensibility points &#10;• Complex dependency trees &#10;Both SDKs are &#10;• Monolithic &#10;• Opinionated regarding &#10;conversation management &#10;• Opinionated about state &#10;management ">
            <a:extLst>
              <a:ext uri="{FF2B5EF4-FFF2-40B4-BE49-F238E27FC236}">
                <a16:creationId xmlns:a16="http://schemas.microsoft.com/office/drawing/2014/main" id="{0DEA89C1-B690-4B4B-AD36-CBF8D1EF9EB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847" b="-1786"/>
          <a:stretch/>
        </p:blipFill>
        <p:spPr bwMode="auto">
          <a:xfrm>
            <a:off x="628595" y="1504862"/>
            <a:ext cx="10934810" cy="429768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D36DDE8-79C8-4BF4-9348-199263E93608}"/>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V3 SDK issues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595310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V4 SDK goals</a:t>
            </a:r>
          </a:p>
        </p:txBody>
      </p:sp>
      <p:sp>
        <p:nvSpPr>
          <p:cNvPr id="7" name="Text Placeholder 5">
            <a:extLst>
              <a:ext uri="{FF2B5EF4-FFF2-40B4-BE49-F238E27FC236}">
                <a16:creationId xmlns:a16="http://schemas.microsoft.com/office/drawing/2014/main" id="{96F03A30-F120-4AC3-BADF-0F465D6A42DE}"/>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Bot Framework v4 </a:t>
            </a:r>
          </a:p>
        </p:txBody>
      </p:sp>
      <p:sp>
        <p:nvSpPr>
          <p:cNvPr id="5" name="Text Placeholder 5">
            <a:extLst>
              <a:ext uri="{FF2B5EF4-FFF2-40B4-BE49-F238E27FC236}">
                <a16:creationId xmlns:a16="http://schemas.microsoft.com/office/drawing/2014/main" id="{9C95B795-6EB8-4418-AE1D-D8A202F43421}"/>
              </a:ext>
            </a:extLst>
          </p:cNvPr>
          <p:cNvSpPr>
            <a:spLocks noGrp="1"/>
          </p:cNvSpPr>
          <p:nvPr>
            <p:ph type="body" sz="quarter" idx="10"/>
          </p:nvPr>
        </p:nvSpPr>
        <p:spPr>
          <a:xfrm>
            <a:off x="269303" y="1187963"/>
            <a:ext cx="11655078" cy="1007968"/>
          </a:xfrm>
        </p:spPr>
        <p:txBody>
          <a:bodyPr/>
          <a:lstStyle/>
          <a:p>
            <a:pPr lvl="1" fontAlgn="ctr"/>
            <a:endParaRPr lang="en-US" sz="2000" dirty="0">
              <a:solidFill>
                <a:schemeClr val="bg2"/>
              </a:solidFill>
            </a:endParaRPr>
          </a:p>
          <a:p>
            <a:pPr marL="336145" lvl="1" indent="0" fontAlgn="ctr">
              <a:buNone/>
            </a:pPr>
            <a:endParaRPr lang="en-US" sz="2000" dirty="0">
              <a:solidFill>
                <a:schemeClr val="bg2"/>
              </a:solidFill>
            </a:endParaRPr>
          </a:p>
          <a:p>
            <a:pPr lvl="1" fontAlgn="ctr"/>
            <a:endParaRPr lang="en-US" sz="1200" dirty="0">
              <a:solidFill>
                <a:schemeClr val="bg2"/>
              </a:solidFill>
            </a:endParaRPr>
          </a:p>
        </p:txBody>
      </p:sp>
      <p:pic>
        <p:nvPicPr>
          <p:cNvPr id="1026" name="Picture 2" descr="Machine generated alternative text:&#10;Bot Framework &#10;SDKv4 &#10;Goals &#10;Simplify &#10;Unified &#10;Modular &#10;Extensible &#10;Simplify first bot experience &#10;Unify programming models across languages &#10;Same namespace, class, property, method names &#10;Allow devs to pick components and services &#10;Break monolithic stack into ala carte libraries &#10;Enable more innovation ">
            <a:extLst>
              <a:ext uri="{FF2B5EF4-FFF2-40B4-BE49-F238E27FC236}">
                <a16:creationId xmlns:a16="http://schemas.microsoft.com/office/drawing/2014/main" id="{9BCDBE05-7AD4-40EC-BB66-72F2453ED5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339" y="1187963"/>
            <a:ext cx="10741322" cy="5040589"/>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E97FCE23-C6C8-4732-B326-1BF64C9EAE39}"/>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V4 SDK goals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190953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V4 SDK architecture</a:t>
            </a:r>
          </a:p>
        </p:txBody>
      </p:sp>
      <p:sp>
        <p:nvSpPr>
          <p:cNvPr id="7" name="Text Placeholder 5">
            <a:extLst>
              <a:ext uri="{FF2B5EF4-FFF2-40B4-BE49-F238E27FC236}">
                <a16:creationId xmlns:a16="http://schemas.microsoft.com/office/drawing/2014/main" id="{96F03A30-F120-4AC3-BADF-0F465D6A42DE}"/>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Bot Framework v4 </a:t>
            </a:r>
          </a:p>
        </p:txBody>
      </p:sp>
      <p:sp>
        <p:nvSpPr>
          <p:cNvPr id="5" name="Text Placeholder 5">
            <a:extLst>
              <a:ext uri="{FF2B5EF4-FFF2-40B4-BE49-F238E27FC236}">
                <a16:creationId xmlns:a16="http://schemas.microsoft.com/office/drawing/2014/main" id="{9C95B795-6EB8-4418-AE1D-D8A202F43421}"/>
              </a:ext>
            </a:extLst>
          </p:cNvPr>
          <p:cNvSpPr>
            <a:spLocks noGrp="1"/>
          </p:cNvSpPr>
          <p:nvPr>
            <p:ph type="body" sz="quarter" idx="10"/>
          </p:nvPr>
        </p:nvSpPr>
        <p:spPr>
          <a:xfrm>
            <a:off x="269303" y="1187963"/>
            <a:ext cx="11655078" cy="1007968"/>
          </a:xfrm>
        </p:spPr>
        <p:txBody>
          <a:bodyPr/>
          <a:lstStyle/>
          <a:p>
            <a:pPr lvl="1" fontAlgn="ctr"/>
            <a:endParaRPr lang="en-US" sz="2000" dirty="0">
              <a:solidFill>
                <a:schemeClr val="bg2"/>
              </a:solidFill>
            </a:endParaRPr>
          </a:p>
          <a:p>
            <a:pPr marL="336145" lvl="1" indent="0" fontAlgn="ctr">
              <a:buNone/>
            </a:pPr>
            <a:endParaRPr lang="en-US" sz="2000" dirty="0">
              <a:solidFill>
                <a:schemeClr val="bg2"/>
              </a:solidFill>
            </a:endParaRPr>
          </a:p>
          <a:p>
            <a:pPr lvl="1" fontAlgn="ctr"/>
            <a:endParaRPr lang="en-US" sz="1200" dirty="0">
              <a:solidFill>
                <a:schemeClr val="bg2"/>
              </a:solidFill>
            </a:endParaRPr>
          </a:p>
        </p:txBody>
      </p:sp>
      <p:pic>
        <p:nvPicPr>
          <p:cNvPr id="3074" name="Picture 2" descr="Machine generated alternative text:&#10;Architecture &#10;Bot Logic and libraries &#10;Adapters and middleware &#10;Bot &#10;Console &#10;Framework &#10;Adapter &#10;Adapter &#10;Test &#10;Adapter &#10;Prompts &#10;Recognizers &#10;Translation &#10;Logging &#10;State Management &#10;Bot Framework Connector and Schema &#10;Code-First &#10;Developer-ln-Control &#10;Core extensibility model &#10;Adapters create shared &#10;Middleware pipeline &#10;Swagger Generated &#10;(Schema + Connector) ">
            <a:extLst>
              <a:ext uri="{FF2B5EF4-FFF2-40B4-BE49-F238E27FC236}">
                <a16:creationId xmlns:a16="http://schemas.microsoft.com/office/drawing/2014/main" id="{8FB5CE37-0DC4-40A8-AB10-15168F5CC7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1921"/>
          <a:stretch/>
        </p:blipFill>
        <p:spPr bwMode="auto">
          <a:xfrm>
            <a:off x="1189120" y="1133103"/>
            <a:ext cx="9813759" cy="50502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7A368202-051A-4AAB-A5C8-ADE37A690473}"/>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V4 SDK architecture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484156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269240" y="1189495"/>
            <a:ext cx="11655078" cy="2320828"/>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At the end of this session, you should be able to…</a:t>
            </a:r>
          </a:p>
          <a:p>
            <a:pPr marL="0" indent="0">
              <a:buNone/>
            </a:pPr>
            <a:endParaRPr lang="en-US" sz="3600" dirty="0"/>
          </a:p>
          <a:p>
            <a:pPr fontAlgn="ctr"/>
            <a:r>
              <a:rPr lang="en-GB" sz="2400" dirty="0"/>
              <a:t>Articulate the key scenarios for bots and their associated architectures</a:t>
            </a:r>
          </a:p>
          <a:p>
            <a:pPr fontAlgn="ctr"/>
            <a:r>
              <a:rPr lang="en-GB" sz="2400" dirty="0"/>
              <a:t>Explain common patterns for bots and the best practices for dealing with them</a:t>
            </a:r>
          </a:p>
          <a:p>
            <a:pPr fontAlgn="ctr"/>
            <a:r>
              <a:rPr lang="en-GB" sz="2400" dirty="0"/>
              <a:t>Prepare for the release of the new bot framework SDK</a:t>
            </a:r>
          </a:p>
          <a:p>
            <a:pPr marL="0" indent="0">
              <a:buNone/>
            </a:pPr>
            <a:endParaRPr lang="en-US" sz="3600" dirty="0"/>
          </a:p>
          <a:p>
            <a:pPr lvl="2"/>
            <a:endParaRPr lang="en-US" dirty="0"/>
          </a:p>
        </p:txBody>
      </p:sp>
    </p:spTree>
    <p:extLst>
      <p:ext uri="{BB962C8B-B14F-4D97-AF65-F5344CB8AC3E}">
        <p14:creationId xmlns:p14="http://schemas.microsoft.com/office/powerpoint/2010/main" val="3294066570"/>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495"/>
            <a:ext cx="11653523" cy="3141181"/>
          </a:xfrm>
        </p:spPr>
        <p:txBody>
          <a:bodyPr/>
          <a:lstStyle/>
          <a:p>
            <a:r>
              <a:rPr lang="en-US" dirty="0"/>
              <a:t>The full Learn AI Bootcamp: </a:t>
            </a:r>
            <a:r>
              <a:rPr lang="en-US" dirty="0">
                <a:hlinkClick r:id="rId3"/>
              </a:rPr>
              <a:t>https://github.com/Azure/LearnAI-Bootcamp</a:t>
            </a:r>
            <a:r>
              <a:rPr lang="en-US" dirty="0"/>
              <a:t> </a:t>
            </a:r>
          </a:p>
          <a:p>
            <a:r>
              <a:rPr lang="en-US" dirty="0">
                <a:gradFill>
                  <a:gsLst>
                    <a:gs pos="7965">
                      <a:schemeClr val="tx1"/>
                    </a:gs>
                    <a:gs pos="63000">
                      <a:schemeClr val="tx1"/>
                    </a:gs>
                  </a:gsLst>
                  <a:lin ang="5400000" scaled="0"/>
                </a:gradFill>
              </a:rPr>
              <a:t>Our team: </a:t>
            </a:r>
            <a:r>
              <a:rPr lang="en-US" dirty="0">
                <a:gradFill>
                  <a:gsLst>
                    <a:gs pos="7965">
                      <a:schemeClr val="tx1"/>
                    </a:gs>
                    <a:gs pos="63000">
                      <a:schemeClr val="tx1"/>
                    </a:gs>
                  </a:gsLst>
                  <a:lin ang="5400000" scaled="0"/>
                </a:gradFill>
                <a:hlinkClick r:id="rId4"/>
              </a:rPr>
              <a:t>http://learnanalytics.microsoft.com/</a:t>
            </a:r>
            <a:r>
              <a:rPr lang="en-US" dirty="0">
                <a:gradFill>
                  <a:gsLst>
                    <a:gs pos="7965">
                      <a:schemeClr val="tx1"/>
                    </a:gs>
                    <a:gs pos="63000">
                      <a:schemeClr val="tx1"/>
                    </a:gs>
                  </a:gsLst>
                  <a:lin ang="5400000" scaled="0"/>
                </a:gradFill>
              </a:rPr>
              <a:t> </a:t>
            </a:r>
          </a:p>
          <a:p>
            <a:r>
              <a:rPr lang="en-US" dirty="0">
                <a:gradFill>
                  <a:gsLst>
                    <a:gs pos="7965">
                      <a:schemeClr val="tx1"/>
                    </a:gs>
                    <a:gs pos="63000">
                      <a:schemeClr val="tx1"/>
                    </a:gs>
                  </a:gsLst>
                  <a:lin ang="5400000" scaled="0"/>
                </a:gradFill>
              </a:rPr>
              <a:t>AI Learning Paths: </a:t>
            </a:r>
            <a:r>
              <a:rPr lang="en-US" dirty="0">
                <a:gradFill>
                  <a:gsLst>
                    <a:gs pos="7965">
                      <a:schemeClr val="tx1"/>
                    </a:gs>
                    <a:gs pos="63000">
                      <a:schemeClr val="tx1"/>
                    </a:gs>
                  </a:gsLst>
                  <a:lin ang="5400000" scaled="0"/>
                </a:gradFill>
                <a:hlinkClick r:id="rId5"/>
              </a:rPr>
              <a:t>https://aischool.microsoft.com/learning-paths</a:t>
            </a:r>
            <a:endParaRPr lang="en-US" dirty="0">
              <a:gradFill>
                <a:gsLst>
                  <a:gs pos="7965">
                    <a:schemeClr val="tx1"/>
                  </a:gs>
                  <a:gs pos="63000">
                    <a:schemeClr val="tx1"/>
                  </a:gs>
                </a:gsLst>
                <a:lin ang="5400000" scaled="0"/>
              </a:gradFill>
            </a:endParaRPr>
          </a:p>
        </p:txBody>
      </p:sp>
      <p:sp>
        <p:nvSpPr>
          <p:cNvPr id="17" name="Title 16"/>
          <p:cNvSpPr>
            <a:spLocks noGrp="1"/>
          </p:cNvSpPr>
          <p:nvPr>
            <p:ph type="title"/>
          </p:nvPr>
        </p:nvSpPr>
        <p:spPr/>
        <p:txBody>
          <a:bodyPr/>
          <a:lstStyle/>
          <a:p>
            <a:r>
              <a:rPr lang="en-US" dirty="0"/>
              <a:t>Additional resources</a:t>
            </a:r>
          </a:p>
        </p:txBody>
      </p:sp>
    </p:spTree>
    <p:extLst>
      <p:ext uri="{BB962C8B-B14F-4D97-AF65-F5344CB8AC3E}">
        <p14:creationId xmlns:p14="http://schemas.microsoft.com/office/powerpoint/2010/main" val="1467407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Agenda</a:t>
            </a:r>
          </a:p>
        </p:txBody>
      </p:sp>
      <p:sp>
        <p:nvSpPr>
          <p:cNvPr id="6" name="Text Placeholder 5"/>
          <p:cNvSpPr>
            <a:spLocks noGrp="1"/>
          </p:cNvSpPr>
          <p:nvPr>
            <p:ph type="body" sz="quarter" idx="10"/>
          </p:nvPr>
        </p:nvSpPr>
        <p:spPr>
          <a:xfrm>
            <a:off x="269303" y="1187963"/>
            <a:ext cx="11655078" cy="2468368"/>
          </a:xfrm>
        </p:spPr>
        <p:txBody>
          <a:bodyPr/>
          <a:lstStyle/>
          <a:p>
            <a:pPr fontAlgn="ctr"/>
            <a:r>
              <a:rPr lang="en-US" sz="2800" dirty="0"/>
              <a:t>Key scenarios for bots</a:t>
            </a:r>
          </a:p>
          <a:p>
            <a:pPr fontAlgn="ctr"/>
            <a:r>
              <a:rPr lang="en-US" sz="2800" dirty="0"/>
              <a:t>Common patterns</a:t>
            </a:r>
          </a:p>
          <a:p>
            <a:pPr fontAlgn="ctr"/>
            <a:r>
              <a:rPr lang="en-US" sz="2800" dirty="0"/>
              <a:t>New Bot Framework SDK</a:t>
            </a:r>
          </a:p>
          <a:p>
            <a:pPr marL="0" indent="0" fontAlgn="ctr">
              <a:buNone/>
            </a:pPr>
            <a:endParaRPr lang="en-US" sz="2800" dirty="0"/>
          </a:p>
          <a:p>
            <a:pPr lvl="4"/>
            <a:endParaRPr lang="en-US" sz="2800" dirty="0"/>
          </a:p>
        </p:txBody>
      </p:sp>
    </p:spTree>
    <p:extLst>
      <p:ext uri="{BB962C8B-B14F-4D97-AF65-F5344CB8AC3E}">
        <p14:creationId xmlns:p14="http://schemas.microsoft.com/office/powerpoint/2010/main" val="289979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Key scenarios for bots</a:t>
            </a:r>
          </a:p>
        </p:txBody>
      </p:sp>
      <p:sp>
        <p:nvSpPr>
          <p:cNvPr id="6" name="Text Placeholder 5"/>
          <p:cNvSpPr>
            <a:spLocks noGrp="1"/>
          </p:cNvSpPr>
          <p:nvPr>
            <p:ph type="body" sz="quarter" idx="10"/>
          </p:nvPr>
        </p:nvSpPr>
        <p:spPr>
          <a:xfrm>
            <a:off x="269303" y="1187963"/>
            <a:ext cx="11655078" cy="3416320"/>
          </a:xfrm>
        </p:spPr>
        <p:txBody>
          <a:bodyPr/>
          <a:lstStyle/>
          <a:p>
            <a:pPr fontAlgn="ctr"/>
            <a:r>
              <a:rPr lang="en-US" sz="2800" dirty="0"/>
              <a:t>Cortana</a:t>
            </a:r>
          </a:p>
          <a:p>
            <a:pPr fontAlgn="ctr"/>
            <a:r>
              <a:rPr lang="en-US" sz="2800" dirty="0"/>
              <a:t>Enterprise Productivity</a:t>
            </a:r>
          </a:p>
          <a:p>
            <a:pPr fontAlgn="ctr"/>
            <a:r>
              <a:rPr lang="en-US" sz="2800" dirty="0"/>
              <a:t>Information</a:t>
            </a:r>
          </a:p>
          <a:p>
            <a:pPr fontAlgn="ctr"/>
            <a:r>
              <a:rPr lang="en-US" sz="2800" dirty="0"/>
              <a:t>Internet of Things (IoT)</a:t>
            </a:r>
          </a:p>
          <a:p>
            <a:pPr fontAlgn="ctr"/>
            <a:r>
              <a:rPr lang="en-US" sz="2800" dirty="0"/>
              <a:t>Commerce</a:t>
            </a:r>
          </a:p>
          <a:p>
            <a:pPr marL="0" indent="0" fontAlgn="ctr">
              <a:buNone/>
            </a:pPr>
            <a:endParaRPr lang="en-US" sz="2800" dirty="0"/>
          </a:p>
          <a:p>
            <a:pPr lvl="4"/>
            <a:endParaRPr lang="en-US" sz="2800" dirty="0"/>
          </a:p>
        </p:txBody>
      </p:sp>
    </p:spTree>
    <p:extLst>
      <p:ext uri="{BB962C8B-B14F-4D97-AF65-F5344CB8AC3E}">
        <p14:creationId xmlns:p14="http://schemas.microsoft.com/office/powerpoint/2010/main" val="51248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Cortana skills bot</a:t>
            </a:r>
          </a:p>
        </p:txBody>
      </p:sp>
      <p:pic>
        <p:nvPicPr>
          <p:cNvPr id="2" name="Picture 1">
            <a:extLst>
              <a:ext uri="{FF2B5EF4-FFF2-40B4-BE49-F238E27FC236}">
                <a16:creationId xmlns:a16="http://schemas.microsoft.com/office/drawing/2014/main" id="{CB5D5CA1-F7B3-4142-833A-1BBBF870EAC6}"/>
              </a:ext>
            </a:extLst>
          </p:cNvPr>
          <p:cNvPicPr>
            <a:picLocks noChangeAspect="1"/>
          </p:cNvPicPr>
          <p:nvPr/>
        </p:nvPicPr>
        <p:blipFill rotWithShape="1">
          <a:blip r:embed="rId3"/>
          <a:srcRect t="22657" b="-15819"/>
          <a:stretch/>
        </p:blipFill>
        <p:spPr>
          <a:xfrm>
            <a:off x="2183247" y="1823906"/>
            <a:ext cx="7825505" cy="4330505"/>
          </a:xfrm>
          <a:prstGeom prst="rect">
            <a:avLst/>
          </a:prstGeom>
        </p:spPr>
      </p:pic>
      <p:sp>
        <p:nvSpPr>
          <p:cNvPr id="7" name="Text Placeholder 5">
            <a:extLst>
              <a:ext uri="{FF2B5EF4-FFF2-40B4-BE49-F238E27FC236}">
                <a16:creationId xmlns:a16="http://schemas.microsoft.com/office/drawing/2014/main" id="{2F38399D-AF3E-4C64-804E-C97E3E8E1B5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8" name="Text Placeholder 5">
            <a:extLst>
              <a:ext uri="{FF2B5EF4-FFF2-40B4-BE49-F238E27FC236}">
                <a16:creationId xmlns:a16="http://schemas.microsoft.com/office/drawing/2014/main" id="{4121AA05-A2AD-4819-BC00-2B268801E030}"/>
              </a:ext>
            </a:extLst>
          </p:cNvPr>
          <p:cNvSpPr txBox="1">
            <a:spLocks/>
          </p:cNvSpPr>
          <p:nvPr/>
        </p:nvSpPr>
        <p:spPr>
          <a:xfrm>
            <a:off x="131841" y="2128644"/>
            <a:ext cx="2188869"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1. The user accesses Cortana from their PC or mobile device</a:t>
            </a:r>
          </a:p>
        </p:txBody>
      </p:sp>
      <p:sp>
        <p:nvSpPr>
          <p:cNvPr id="9" name="Text Placeholder 5">
            <a:extLst>
              <a:ext uri="{FF2B5EF4-FFF2-40B4-BE49-F238E27FC236}">
                <a16:creationId xmlns:a16="http://schemas.microsoft.com/office/drawing/2014/main" id="{E6D9685D-FFA1-4111-AC62-774F0DC63468}"/>
              </a:ext>
            </a:extLst>
          </p:cNvPr>
          <p:cNvSpPr txBox="1">
            <a:spLocks/>
          </p:cNvSpPr>
          <p:nvPr/>
        </p:nvSpPr>
        <p:spPr>
          <a:xfrm>
            <a:off x="4538106" y="1187963"/>
            <a:ext cx="3253249"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2. Using either text or voice commands, the user asks for an automobile maintenance appointment </a:t>
            </a:r>
          </a:p>
        </p:txBody>
      </p:sp>
      <p:sp>
        <p:nvSpPr>
          <p:cNvPr id="10" name="Text Placeholder 5">
            <a:extLst>
              <a:ext uri="{FF2B5EF4-FFF2-40B4-BE49-F238E27FC236}">
                <a16:creationId xmlns:a16="http://schemas.microsoft.com/office/drawing/2014/main" id="{31D8ADB8-C62C-44EF-9826-F7FD9F6F0704}"/>
              </a:ext>
            </a:extLst>
          </p:cNvPr>
          <p:cNvSpPr txBox="1">
            <a:spLocks/>
          </p:cNvSpPr>
          <p:nvPr/>
        </p:nvSpPr>
        <p:spPr>
          <a:xfrm>
            <a:off x="8089123" y="1018981"/>
            <a:ext cx="2188869"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3. Bot accesses user’s calendar and applies logic to the request</a:t>
            </a:r>
          </a:p>
        </p:txBody>
      </p:sp>
      <p:sp>
        <p:nvSpPr>
          <p:cNvPr id="11" name="Text Placeholder 5">
            <a:extLst>
              <a:ext uri="{FF2B5EF4-FFF2-40B4-BE49-F238E27FC236}">
                <a16:creationId xmlns:a16="http://schemas.microsoft.com/office/drawing/2014/main" id="{C164C42C-FE49-4468-8A85-9481FE0796B2}"/>
              </a:ext>
            </a:extLst>
          </p:cNvPr>
          <p:cNvSpPr txBox="1">
            <a:spLocks/>
          </p:cNvSpPr>
          <p:nvPr/>
        </p:nvSpPr>
        <p:spPr>
          <a:xfrm>
            <a:off x="10155308" y="2778822"/>
            <a:ext cx="1813312"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4. Queries the auto service for valid appointments</a:t>
            </a:r>
          </a:p>
        </p:txBody>
      </p:sp>
      <p:sp>
        <p:nvSpPr>
          <p:cNvPr id="12" name="Text Placeholder 5">
            <a:extLst>
              <a:ext uri="{FF2B5EF4-FFF2-40B4-BE49-F238E27FC236}">
                <a16:creationId xmlns:a16="http://schemas.microsoft.com/office/drawing/2014/main" id="{495243F8-FCF9-4039-85A5-3A2B6D504B5A}"/>
              </a:ext>
            </a:extLst>
          </p:cNvPr>
          <p:cNvSpPr txBox="1">
            <a:spLocks/>
          </p:cNvSpPr>
          <p:nvPr/>
        </p:nvSpPr>
        <p:spPr>
          <a:xfrm>
            <a:off x="3638670" y="4314805"/>
            <a:ext cx="2188869"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5. Bot presents user with options, user can book appointment</a:t>
            </a:r>
          </a:p>
        </p:txBody>
      </p:sp>
      <p:sp>
        <p:nvSpPr>
          <p:cNvPr id="13" name="Text Placeholder 5">
            <a:extLst>
              <a:ext uri="{FF2B5EF4-FFF2-40B4-BE49-F238E27FC236}">
                <a16:creationId xmlns:a16="http://schemas.microsoft.com/office/drawing/2014/main" id="{3FF93C09-2B6D-4D6D-BEE0-08D123581DB7}"/>
              </a:ext>
            </a:extLst>
          </p:cNvPr>
          <p:cNvSpPr txBox="1">
            <a:spLocks/>
          </p:cNvSpPr>
          <p:nvPr/>
        </p:nvSpPr>
        <p:spPr>
          <a:xfrm>
            <a:off x="9407045" y="4893848"/>
            <a:ext cx="2653113" cy="1854354"/>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6. Application insights gathers runtime telemetry to help development with bot performance and usage</a:t>
            </a:r>
          </a:p>
        </p:txBody>
      </p:sp>
      <p:sp>
        <p:nvSpPr>
          <p:cNvPr id="14" name="Text Placeholder 5">
            <a:extLst>
              <a:ext uri="{FF2B5EF4-FFF2-40B4-BE49-F238E27FC236}">
                <a16:creationId xmlns:a16="http://schemas.microsoft.com/office/drawing/2014/main" id="{48BC90A8-BE53-4C70-8934-08D1DD706B9B}"/>
              </a:ext>
            </a:extLst>
          </p:cNvPr>
          <p:cNvSpPr txBox="1">
            <a:spLocks/>
          </p:cNvSpPr>
          <p:nvPr/>
        </p:nvSpPr>
        <p:spPr>
          <a:xfrm>
            <a:off x="0" y="1122363"/>
            <a:ext cx="11655078" cy="52629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400" dirty="0">
                <a:solidFill>
                  <a:schemeClr val="bg2"/>
                </a:solidFill>
              </a:rPr>
              <a:t>Example: Auto appointment</a:t>
            </a:r>
          </a:p>
        </p:txBody>
      </p:sp>
      <p:sp>
        <p:nvSpPr>
          <p:cNvPr id="15" name="Rectangle 14">
            <a:extLst>
              <a:ext uri="{FF2B5EF4-FFF2-40B4-BE49-F238E27FC236}">
                <a16:creationId xmlns:a16="http://schemas.microsoft.com/office/drawing/2014/main" id="{31289D9A-D2B1-416D-9C35-BD58FFF9C073}"/>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Cortana skills bot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388310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Enterprise Productivity bot</a:t>
            </a:r>
          </a:p>
        </p:txBody>
      </p:sp>
      <p:sp>
        <p:nvSpPr>
          <p:cNvPr id="6" name="Text Placeholder 5"/>
          <p:cNvSpPr>
            <a:spLocks noGrp="1"/>
          </p:cNvSpPr>
          <p:nvPr>
            <p:ph type="body" sz="quarter" idx="10"/>
          </p:nvPr>
        </p:nvSpPr>
        <p:spPr>
          <a:xfrm>
            <a:off x="269303" y="1187963"/>
            <a:ext cx="11655078" cy="1520416"/>
          </a:xfrm>
        </p:spPr>
        <p:txBody>
          <a:bodyPr/>
          <a:lstStyle/>
          <a:p>
            <a:pPr marL="0" indent="0" fontAlgn="ctr">
              <a:buNone/>
            </a:pPr>
            <a:endParaRPr lang="en-US" sz="2800" dirty="0"/>
          </a:p>
          <a:p>
            <a:pPr marL="0" indent="0" fontAlgn="ctr">
              <a:buNone/>
            </a:pPr>
            <a:endParaRPr lang="en-US" sz="2800" dirty="0"/>
          </a:p>
          <a:p>
            <a:pPr lvl="4"/>
            <a:endParaRPr lang="en-US" sz="2800" dirty="0"/>
          </a:p>
        </p:txBody>
      </p:sp>
      <p:pic>
        <p:nvPicPr>
          <p:cNvPr id="4" name="Picture 3" descr="A picture containing screenshot&#10;&#10;Description generated with high confidence">
            <a:extLst>
              <a:ext uri="{FF2B5EF4-FFF2-40B4-BE49-F238E27FC236}">
                <a16:creationId xmlns:a16="http://schemas.microsoft.com/office/drawing/2014/main" id="{99280249-2C64-4A76-9B47-AF904B073C6E}"/>
              </a:ext>
            </a:extLst>
          </p:cNvPr>
          <p:cNvPicPr>
            <a:picLocks noChangeAspect="1"/>
          </p:cNvPicPr>
          <p:nvPr/>
        </p:nvPicPr>
        <p:blipFill rotWithShape="1">
          <a:blip r:embed="rId3">
            <a:extLst>
              <a:ext uri="{28A0092B-C50C-407E-A947-70E740481C1C}">
                <a14:useLocalDpi xmlns:a14="http://schemas.microsoft.com/office/drawing/2010/main" val="0"/>
              </a:ext>
            </a:extLst>
          </a:blip>
          <a:srcRect t="24222" b="-5239"/>
          <a:stretch/>
        </p:blipFill>
        <p:spPr>
          <a:xfrm>
            <a:off x="1807201" y="2102911"/>
            <a:ext cx="8577598" cy="3404767"/>
          </a:xfrm>
          <a:prstGeom prst="rect">
            <a:avLst/>
          </a:prstGeom>
        </p:spPr>
      </p:pic>
      <p:sp>
        <p:nvSpPr>
          <p:cNvPr id="7" name="Text Placeholder 5">
            <a:extLst>
              <a:ext uri="{FF2B5EF4-FFF2-40B4-BE49-F238E27FC236}">
                <a16:creationId xmlns:a16="http://schemas.microsoft.com/office/drawing/2014/main" id="{B72AC710-7453-4824-914B-D974B8E4B29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8" name="Text Placeholder 5">
            <a:extLst>
              <a:ext uri="{FF2B5EF4-FFF2-40B4-BE49-F238E27FC236}">
                <a16:creationId xmlns:a16="http://schemas.microsoft.com/office/drawing/2014/main" id="{8C33FDEF-6E22-4F57-B610-75A88FB628AE}"/>
              </a:ext>
            </a:extLst>
          </p:cNvPr>
          <p:cNvSpPr txBox="1">
            <a:spLocks/>
          </p:cNvSpPr>
          <p:nvPr/>
        </p:nvSpPr>
        <p:spPr>
          <a:xfrm>
            <a:off x="0" y="1130354"/>
            <a:ext cx="11655078" cy="52629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400" dirty="0">
                <a:solidFill>
                  <a:schemeClr val="bg2"/>
                </a:solidFill>
              </a:rPr>
              <a:t>Example: Access other services</a:t>
            </a:r>
          </a:p>
        </p:txBody>
      </p:sp>
      <p:sp>
        <p:nvSpPr>
          <p:cNvPr id="9" name="Text Placeholder 5">
            <a:extLst>
              <a:ext uri="{FF2B5EF4-FFF2-40B4-BE49-F238E27FC236}">
                <a16:creationId xmlns:a16="http://schemas.microsoft.com/office/drawing/2014/main" id="{A2E8A0FC-AF43-434F-B465-B54B1EC02989}"/>
              </a:ext>
            </a:extLst>
          </p:cNvPr>
          <p:cNvSpPr txBox="1">
            <a:spLocks/>
          </p:cNvSpPr>
          <p:nvPr/>
        </p:nvSpPr>
        <p:spPr>
          <a:xfrm>
            <a:off x="507623" y="2279961"/>
            <a:ext cx="1371282"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1. The employee accesses the bot</a:t>
            </a:r>
          </a:p>
        </p:txBody>
      </p:sp>
      <p:sp>
        <p:nvSpPr>
          <p:cNvPr id="10" name="Text Placeholder 5">
            <a:extLst>
              <a:ext uri="{FF2B5EF4-FFF2-40B4-BE49-F238E27FC236}">
                <a16:creationId xmlns:a16="http://schemas.microsoft.com/office/drawing/2014/main" id="{FA75BA40-440B-4816-B153-E68749BC5015}"/>
              </a:ext>
            </a:extLst>
          </p:cNvPr>
          <p:cNvSpPr txBox="1">
            <a:spLocks/>
          </p:cNvSpPr>
          <p:nvPr/>
        </p:nvSpPr>
        <p:spPr>
          <a:xfrm>
            <a:off x="3495928" y="1960341"/>
            <a:ext cx="2331611"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2. AAD validates the employee’s identity</a:t>
            </a:r>
          </a:p>
        </p:txBody>
      </p:sp>
      <p:sp>
        <p:nvSpPr>
          <p:cNvPr id="11" name="Text Placeholder 5">
            <a:extLst>
              <a:ext uri="{FF2B5EF4-FFF2-40B4-BE49-F238E27FC236}">
                <a16:creationId xmlns:a16="http://schemas.microsoft.com/office/drawing/2014/main" id="{FF3B14B2-4081-4E63-AABD-579A5CC7140E}"/>
              </a:ext>
            </a:extLst>
          </p:cNvPr>
          <p:cNvSpPr txBox="1">
            <a:spLocks/>
          </p:cNvSpPr>
          <p:nvPr/>
        </p:nvSpPr>
        <p:spPr>
          <a:xfrm>
            <a:off x="6027659" y="1142920"/>
            <a:ext cx="2675556"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3. The bot is able to query the employee’s O365 calendar via Azure Graph</a:t>
            </a:r>
          </a:p>
        </p:txBody>
      </p:sp>
      <p:sp>
        <p:nvSpPr>
          <p:cNvPr id="12" name="Text Placeholder 5">
            <a:extLst>
              <a:ext uri="{FF2B5EF4-FFF2-40B4-BE49-F238E27FC236}">
                <a16:creationId xmlns:a16="http://schemas.microsoft.com/office/drawing/2014/main" id="{B000A5D7-D4E4-42AC-8953-AA00118FAAEA}"/>
              </a:ext>
            </a:extLst>
          </p:cNvPr>
          <p:cNvSpPr txBox="1">
            <a:spLocks/>
          </p:cNvSpPr>
          <p:nvPr/>
        </p:nvSpPr>
        <p:spPr>
          <a:xfrm>
            <a:off x="9733828" y="3651197"/>
            <a:ext cx="2188869" cy="1854354"/>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4. Using data gathered from the calendar, the bot accesses case information in Dynamics CRM</a:t>
            </a:r>
          </a:p>
        </p:txBody>
      </p:sp>
      <p:sp>
        <p:nvSpPr>
          <p:cNvPr id="13" name="Text Placeholder 5">
            <a:extLst>
              <a:ext uri="{FF2B5EF4-FFF2-40B4-BE49-F238E27FC236}">
                <a16:creationId xmlns:a16="http://schemas.microsoft.com/office/drawing/2014/main" id="{E9059CAB-AA71-45CB-A103-D03F377227B6}"/>
              </a:ext>
            </a:extLst>
          </p:cNvPr>
          <p:cNvSpPr txBox="1">
            <a:spLocks/>
          </p:cNvSpPr>
          <p:nvPr/>
        </p:nvSpPr>
        <p:spPr>
          <a:xfrm>
            <a:off x="1193264" y="4760142"/>
            <a:ext cx="3237660"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5. The information is returned to the employee who can filter down the data from the bot</a:t>
            </a:r>
          </a:p>
        </p:txBody>
      </p:sp>
      <p:sp>
        <p:nvSpPr>
          <p:cNvPr id="14" name="Text Placeholder 5">
            <a:extLst>
              <a:ext uri="{FF2B5EF4-FFF2-40B4-BE49-F238E27FC236}">
                <a16:creationId xmlns:a16="http://schemas.microsoft.com/office/drawing/2014/main" id="{615028E4-8FE4-4FF8-9026-A244054E1DCF}"/>
              </a:ext>
            </a:extLst>
          </p:cNvPr>
          <p:cNvSpPr txBox="1">
            <a:spLocks/>
          </p:cNvSpPr>
          <p:nvPr/>
        </p:nvSpPr>
        <p:spPr>
          <a:xfrm>
            <a:off x="5827539" y="5283008"/>
            <a:ext cx="3322724"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6. Application insights gathers runtime telemetry to help development with bot performance and usage</a:t>
            </a:r>
          </a:p>
        </p:txBody>
      </p:sp>
      <p:sp>
        <p:nvSpPr>
          <p:cNvPr id="15" name="Rectangle 14">
            <a:extLst>
              <a:ext uri="{FF2B5EF4-FFF2-40B4-BE49-F238E27FC236}">
                <a16:creationId xmlns:a16="http://schemas.microsoft.com/office/drawing/2014/main" id="{210ED1CA-78AB-4C26-8DDA-B17AABCD1D93}"/>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Enterprise Productivity bot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205076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Information bot</a:t>
            </a:r>
          </a:p>
        </p:txBody>
      </p:sp>
      <p:sp>
        <p:nvSpPr>
          <p:cNvPr id="6" name="Text Placeholder 5"/>
          <p:cNvSpPr>
            <a:spLocks noGrp="1"/>
          </p:cNvSpPr>
          <p:nvPr>
            <p:ph type="body" sz="quarter" idx="10"/>
          </p:nvPr>
        </p:nvSpPr>
        <p:spPr>
          <a:xfrm>
            <a:off x="269303" y="1187963"/>
            <a:ext cx="11655078" cy="1520416"/>
          </a:xfrm>
        </p:spPr>
        <p:txBody>
          <a:bodyPr/>
          <a:lstStyle/>
          <a:p>
            <a:pPr marL="0" indent="0" fontAlgn="ctr">
              <a:buNone/>
            </a:pPr>
            <a:endParaRPr lang="en-US" sz="2800" dirty="0"/>
          </a:p>
          <a:p>
            <a:pPr marL="0" indent="0" fontAlgn="ctr">
              <a:buNone/>
            </a:pPr>
            <a:endParaRPr lang="en-US" sz="2800" dirty="0"/>
          </a:p>
          <a:p>
            <a:pPr lvl="4"/>
            <a:endParaRPr lang="en-US" sz="2800" dirty="0"/>
          </a:p>
        </p:txBody>
      </p:sp>
      <p:pic>
        <p:nvPicPr>
          <p:cNvPr id="3" name="Picture 2" descr="A picture containing object&#10;&#10;Description generated with very high confidence">
            <a:extLst>
              <a:ext uri="{FF2B5EF4-FFF2-40B4-BE49-F238E27FC236}">
                <a16:creationId xmlns:a16="http://schemas.microsoft.com/office/drawing/2014/main" id="{7622F8AC-1E2F-433E-8F6E-0CF868F760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0687" y="1881187"/>
            <a:ext cx="8810625" cy="3095625"/>
          </a:xfrm>
          <a:prstGeom prst="rect">
            <a:avLst/>
          </a:prstGeom>
        </p:spPr>
      </p:pic>
      <p:sp>
        <p:nvSpPr>
          <p:cNvPr id="7" name="Text Placeholder 5">
            <a:extLst>
              <a:ext uri="{FF2B5EF4-FFF2-40B4-BE49-F238E27FC236}">
                <a16:creationId xmlns:a16="http://schemas.microsoft.com/office/drawing/2014/main" id="{D0756261-800B-40C5-B74D-82A1E848F7E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8" name="Text Placeholder 5">
            <a:extLst>
              <a:ext uri="{FF2B5EF4-FFF2-40B4-BE49-F238E27FC236}">
                <a16:creationId xmlns:a16="http://schemas.microsoft.com/office/drawing/2014/main" id="{0D4C2554-3299-4517-AB8F-0155831CE701}"/>
              </a:ext>
            </a:extLst>
          </p:cNvPr>
          <p:cNvSpPr txBox="1">
            <a:spLocks/>
          </p:cNvSpPr>
          <p:nvPr/>
        </p:nvSpPr>
        <p:spPr>
          <a:xfrm>
            <a:off x="0" y="1122363"/>
            <a:ext cx="11655078" cy="52629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400" dirty="0">
                <a:solidFill>
                  <a:schemeClr val="bg2"/>
                </a:solidFill>
              </a:rPr>
              <a:t>Example: Customer order status</a:t>
            </a:r>
          </a:p>
        </p:txBody>
      </p:sp>
      <p:sp>
        <p:nvSpPr>
          <p:cNvPr id="9" name="Text Placeholder 5">
            <a:extLst>
              <a:ext uri="{FF2B5EF4-FFF2-40B4-BE49-F238E27FC236}">
                <a16:creationId xmlns:a16="http://schemas.microsoft.com/office/drawing/2014/main" id="{A5631B27-7C89-466E-BD8E-C8072E0A8FEF}"/>
              </a:ext>
            </a:extLst>
          </p:cNvPr>
          <p:cNvSpPr txBox="1">
            <a:spLocks/>
          </p:cNvSpPr>
          <p:nvPr/>
        </p:nvSpPr>
        <p:spPr>
          <a:xfrm>
            <a:off x="131841" y="2287622"/>
            <a:ext cx="1558147" cy="1577355"/>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1. The employee starts the information bot</a:t>
            </a:r>
          </a:p>
        </p:txBody>
      </p:sp>
      <p:sp>
        <p:nvSpPr>
          <p:cNvPr id="10" name="Text Placeholder 5">
            <a:extLst>
              <a:ext uri="{FF2B5EF4-FFF2-40B4-BE49-F238E27FC236}">
                <a16:creationId xmlns:a16="http://schemas.microsoft.com/office/drawing/2014/main" id="{583FE27F-450D-45B9-BDB0-36740AC31A28}"/>
              </a:ext>
            </a:extLst>
          </p:cNvPr>
          <p:cNvSpPr txBox="1">
            <a:spLocks/>
          </p:cNvSpPr>
          <p:nvPr/>
        </p:nvSpPr>
        <p:spPr>
          <a:xfrm>
            <a:off x="3282137" y="1885543"/>
            <a:ext cx="2188869"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2. AAD validates the employee’s identity</a:t>
            </a:r>
          </a:p>
        </p:txBody>
      </p:sp>
      <p:sp>
        <p:nvSpPr>
          <p:cNvPr id="11" name="Text Placeholder 5">
            <a:extLst>
              <a:ext uri="{FF2B5EF4-FFF2-40B4-BE49-F238E27FC236}">
                <a16:creationId xmlns:a16="http://schemas.microsoft.com/office/drawing/2014/main" id="{5CDFE847-964D-4AD0-8BC2-167A505B4363}"/>
              </a:ext>
            </a:extLst>
          </p:cNvPr>
          <p:cNvSpPr txBox="1">
            <a:spLocks/>
          </p:cNvSpPr>
          <p:nvPr/>
        </p:nvSpPr>
        <p:spPr>
          <a:xfrm>
            <a:off x="5471006" y="1120688"/>
            <a:ext cx="4061589" cy="7463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3. The employee can ask the bot what type of queries are supported</a:t>
            </a:r>
          </a:p>
        </p:txBody>
      </p:sp>
      <p:sp>
        <p:nvSpPr>
          <p:cNvPr id="12" name="Text Placeholder 5">
            <a:extLst>
              <a:ext uri="{FF2B5EF4-FFF2-40B4-BE49-F238E27FC236}">
                <a16:creationId xmlns:a16="http://schemas.microsoft.com/office/drawing/2014/main" id="{999AFF24-FA21-4D4B-806D-4AC750E5CCFA}"/>
              </a:ext>
            </a:extLst>
          </p:cNvPr>
          <p:cNvSpPr txBox="1">
            <a:spLocks/>
          </p:cNvSpPr>
          <p:nvPr/>
        </p:nvSpPr>
        <p:spPr>
          <a:xfrm>
            <a:off x="9407227" y="1882985"/>
            <a:ext cx="2188869" cy="1577355"/>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4. Using LUIS or QnA Maker, the bot processes the request and gives answer</a:t>
            </a:r>
          </a:p>
        </p:txBody>
      </p:sp>
      <p:sp>
        <p:nvSpPr>
          <p:cNvPr id="13" name="Text Placeholder 5">
            <a:extLst>
              <a:ext uri="{FF2B5EF4-FFF2-40B4-BE49-F238E27FC236}">
                <a16:creationId xmlns:a16="http://schemas.microsoft.com/office/drawing/2014/main" id="{752D18D7-A882-4A5D-A487-64E82A68223F}"/>
              </a:ext>
            </a:extLst>
          </p:cNvPr>
          <p:cNvSpPr txBox="1">
            <a:spLocks/>
          </p:cNvSpPr>
          <p:nvPr/>
        </p:nvSpPr>
        <p:spPr>
          <a:xfrm>
            <a:off x="1277972" y="4661867"/>
            <a:ext cx="2188869"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5. The employee responds with a valid query</a:t>
            </a:r>
          </a:p>
        </p:txBody>
      </p:sp>
      <p:sp>
        <p:nvSpPr>
          <p:cNvPr id="14" name="Text Placeholder 5">
            <a:extLst>
              <a:ext uri="{FF2B5EF4-FFF2-40B4-BE49-F238E27FC236}">
                <a16:creationId xmlns:a16="http://schemas.microsoft.com/office/drawing/2014/main" id="{92D4340B-E281-4ECC-A155-A52D05F37A19}"/>
              </a:ext>
            </a:extLst>
          </p:cNvPr>
          <p:cNvSpPr txBox="1">
            <a:spLocks/>
          </p:cNvSpPr>
          <p:nvPr/>
        </p:nvSpPr>
        <p:spPr>
          <a:xfrm>
            <a:off x="8461649" y="4978487"/>
            <a:ext cx="3300291"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6. The bot submits the query to Azure Search which returns info from SQL to the user</a:t>
            </a:r>
          </a:p>
        </p:txBody>
      </p:sp>
      <p:sp>
        <p:nvSpPr>
          <p:cNvPr id="16" name="Text Placeholder 5">
            <a:extLst>
              <a:ext uri="{FF2B5EF4-FFF2-40B4-BE49-F238E27FC236}">
                <a16:creationId xmlns:a16="http://schemas.microsoft.com/office/drawing/2014/main" id="{17C7E17F-C068-4843-98F1-D1B8F3EFEAD9}"/>
              </a:ext>
            </a:extLst>
          </p:cNvPr>
          <p:cNvSpPr txBox="1">
            <a:spLocks/>
          </p:cNvSpPr>
          <p:nvPr/>
        </p:nvSpPr>
        <p:spPr>
          <a:xfrm>
            <a:off x="4731512" y="5019859"/>
            <a:ext cx="3322724"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7. Application insights gathers runtime telemetry to help development with bot performance and usage</a:t>
            </a:r>
          </a:p>
        </p:txBody>
      </p:sp>
      <p:sp>
        <p:nvSpPr>
          <p:cNvPr id="15" name="Rectangle 14">
            <a:extLst>
              <a:ext uri="{FF2B5EF4-FFF2-40B4-BE49-F238E27FC236}">
                <a16:creationId xmlns:a16="http://schemas.microsoft.com/office/drawing/2014/main" id="{2A11B0C0-11C0-4BB3-BEED-F3CD54C69A47}"/>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Information bot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324361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IoT bot</a:t>
            </a:r>
          </a:p>
        </p:txBody>
      </p:sp>
      <p:sp>
        <p:nvSpPr>
          <p:cNvPr id="6" name="Text Placeholder 5"/>
          <p:cNvSpPr>
            <a:spLocks noGrp="1"/>
          </p:cNvSpPr>
          <p:nvPr>
            <p:ph type="body" sz="quarter" idx="10"/>
          </p:nvPr>
        </p:nvSpPr>
        <p:spPr>
          <a:xfrm>
            <a:off x="269303" y="1187963"/>
            <a:ext cx="11655078" cy="1520416"/>
          </a:xfrm>
        </p:spPr>
        <p:txBody>
          <a:bodyPr/>
          <a:lstStyle/>
          <a:p>
            <a:pPr marL="0" indent="0" fontAlgn="ctr">
              <a:buNone/>
            </a:pPr>
            <a:endParaRPr lang="en-US" sz="2800" dirty="0"/>
          </a:p>
          <a:p>
            <a:pPr marL="0" indent="0" fontAlgn="ctr">
              <a:buNone/>
            </a:pPr>
            <a:endParaRPr lang="en-US" sz="2800" dirty="0"/>
          </a:p>
          <a:p>
            <a:pPr lvl="4"/>
            <a:endParaRPr lang="en-US" sz="2800" dirty="0"/>
          </a:p>
        </p:txBody>
      </p:sp>
      <p:pic>
        <p:nvPicPr>
          <p:cNvPr id="2" name="Picture 1">
            <a:extLst>
              <a:ext uri="{FF2B5EF4-FFF2-40B4-BE49-F238E27FC236}">
                <a16:creationId xmlns:a16="http://schemas.microsoft.com/office/drawing/2014/main" id="{ECEB9F11-5E80-4DCB-886D-8C7816D3BD75}"/>
              </a:ext>
            </a:extLst>
          </p:cNvPr>
          <p:cNvPicPr>
            <a:picLocks noChangeAspect="1"/>
          </p:cNvPicPr>
          <p:nvPr/>
        </p:nvPicPr>
        <p:blipFill rotWithShape="1">
          <a:blip r:embed="rId3"/>
          <a:srcRect t="25940" b="-6130"/>
          <a:stretch/>
        </p:blipFill>
        <p:spPr>
          <a:xfrm>
            <a:off x="2092166" y="2225944"/>
            <a:ext cx="8097816" cy="3418174"/>
          </a:xfrm>
          <a:prstGeom prst="rect">
            <a:avLst/>
          </a:prstGeom>
        </p:spPr>
      </p:pic>
      <p:sp>
        <p:nvSpPr>
          <p:cNvPr id="7" name="Text Placeholder 5">
            <a:extLst>
              <a:ext uri="{FF2B5EF4-FFF2-40B4-BE49-F238E27FC236}">
                <a16:creationId xmlns:a16="http://schemas.microsoft.com/office/drawing/2014/main" id="{EFBBC74C-5CAF-448C-A329-7FB34217BB58}"/>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8" name="Text Placeholder 5">
            <a:extLst>
              <a:ext uri="{FF2B5EF4-FFF2-40B4-BE49-F238E27FC236}">
                <a16:creationId xmlns:a16="http://schemas.microsoft.com/office/drawing/2014/main" id="{60337BBB-ABDA-43B1-9510-C27B40BA21E5}"/>
              </a:ext>
            </a:extLst>
          </p:cNvPr>
          <p:cNvSpPr txBox="1">
            <a:spLocks/>
          </p:cNvSpPr>
          <p:nvPr/>
        </p:nvSpPr>
        <p:spPr>
          <a:xfrm>
            <a:off x="0" y="1124710"/>
            <a:ext cx="11655078" cy="52629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400" dirty="0">
                <a:solidFill>
                  <a:schemeClr val="bg2"/>
                </a:solidFill>
              </a:rPr>
              <a:t>Example: Manage Philips Hue lights</a:t>
            </a:r>
          </a:p>
        </p:txBody>
      </p:sp>
      <p:sp>
        <p:nvSpPr>
          <p:cNvPr id="9" name="Text Placeholder 5">
            <a:extLst>
              <a:ext uri="{FF2B5EF4-FFF2-40B4-BE49-F238E27FC236}">
                <a16:creationId xmlns:a16="http://schemas.microsoft.com/office/drawing/2014/main" id="{96317B3E-E71C-4116-8305-FEE3DFC33548}"/>
              </a:ext>
            </a:extLst>
          </p:cNvPr>
          <p:cNvSpPr txBox="1">
            <a:spLocks/>
          </p:cNvSpPr>
          <p:nvPr/>
        </p:nvSpPr>
        <p:spPr>
          <a:xfrm>
            <a:off x="696857" y="2971528"/>
            <a:ext cx="1558147" cy="1577355"/>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1. The user logs into Skype to access the IoT bot</a:t>
            </a:r>
          </a:p>
        </p:txBody>
      </p:sp>
      <p:sp>
        <p:nvSpPr>
          <p:cNvPr id="10" name="Text Placeholder 5">
            <a:extLst>
              <a:ext uri="{FF2B5EF4-FFF2-40B4-BE49-F238E27FC236}">
                <a16:creationId xmlns:a16="http://schemas.microsoft.com/office/drawing/2014/main" id="{4D09F31D-E6BB-4B48-B8EB-E663858272F3}"/>
              </a:ext>
            </a:extLst>
          </p:cNvPr>
          <p:cNvSpPr txBox="1">
            <a:spLocks/>
          </p:cNvSpPr>
          <p:nvPr/>
        </p:nvSpPr>
        <p:spPr>
          <a:xfrm>
            <a:off x="3557709" y="1471147"/>
            <a:ext cx="3250187"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2. Using voice or IM, the user asks the bot to turn on the lights via the IoT device</a:t>
            </a:r>
          </a:p>
        </p:txBody>
      </p:sp>
      <p:sp>
        <p:nvSpPr>
          <p:cNvPr id="11" name="Text Placeholder 5">
            <a:extLst>
              <a:ext uri="{FF2B5EF4-FFF2-40B4-BE49-F238E27FC236}">
                <a16:creationId xmlns:a16="http://schemas.microsoft.com/office/drawing/2014/main" id="{B2D0560B-210F-4815-AF2A-18538CC3B5E9}"/>
              </a:ext>
            </a:extLst>
          </p:cNvPr>
          <p:cNvSpPr txBox="1">
            <a:spLocks/>
          </p:cNvSpPr>
          <p:nvPr/>
        </p:nvSpPr>
        <p:spPr>
          <a:xfrm>
            <a:off x="7041163" y="2196700"/>
            <a:ext cx="3774192"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3. The request is relayed to a third party service that has access to the IoT device network</a:t>
            </a:r>
          </a:p>
        </p:txBody>
      </p:sp>
      <p:sp>
        <p:nvSpPr>
          <p:cNvPr id="12" name="Text Placeholder 5">
            <a:extLst>
              <a:ext uri="{FF2B5EF4-FFF2-40B4-BE49-F238E27FC236}">
                <a16:creationId xmlns:a16="http://schemas.microsoft.com/office/drawing/2014/main" id="{8949FB41-7690-4CA8-91D2-7172A4990491}"/>
              </a:ext>
            </a:extLst>
          </p:cNvPr>
          <p:cNvSpPr txBox="1">
            <a:spLocks/>
          </p:cNvSpPr>
          <p:nvPr/>
        </p:nvSpPr>
        <p:spPr>
          <a:xfrm>
            <a:off x="2255004" y="4509897"/>
            <a:ext cx="2448520"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4. The results of the command are returned to the user</a:t>
            </a:r>
          </a:p>
        </p:txBody>
      </p:sp>
      <p:sp>
        <p:nvSpPr>
          <p:cNvPr id="13" name="Text Placeholder 5">
            <a:extLst>
              <a:ext uri="{FF2B5EF4-FFF2-40B4-BE49-F238E27FC236}">
                <a16:creationId xmlns:a16="http://schemas.microsoft.com/office/drawing/2014/main" id="{3EAB65BD-F0C2-4553-B11C-C7D2FF46CD1F}"/>
              </a:ext>
            </a:extLst>
          </p:cNvPr>
          <p:cNvSpPr txBox="1">
            <a:spLocks/>
          </p:cNvSpPr>
          <p:nvPr/>
        </p:nvSpPr>
        <p:spPr>
          <a:xfrm>
            <a:off x="6432434" y="4466809"/>
            <a:ext cx="3294028"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5. Application insights gathers runtime telemetry to help development with bot performance and usage</a:t>
            </a:r>
          </a:p>
        </p:txBody>
      </p:sp>
      <p:sp>
        <p:nvSpPr>
          <p:cNvPr id="14" name="Rectangle 13">
            <a:extLst>
              <a:ext uri="{FF2B5EF4-FFF2-40B4-BE49-F238E27FC236}">
                <a16:creationId xmlns:a16="http://schemas.microsoft.com/office/drawing/2014/main" id="{08624659-E9FE-47A4-8C83-2F0C62911DA2}"/>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IoT bot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099515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Common patterns</a:t>
            </a:r>
          </a:p>
        </p:txBody>
      </p:sp>
      <p:sp>
        <p:nvSpPr>
          <p:cNvPr id="6" name="Text Placeholder 5"/>
          <p:cNvSpPr>
            <a:spLocks noGrp="1"/>
          </p:cNvSpPr>
          <p:nvPr>
            <p:ph type="body" sz="quarter" idx="10"/>
          </p:nvPr>
        </p:nvSpPr>
        <p:spPr>
          <a:xfrm>
            <a:off x="269303" y="1187963"/>
            <a:ext cx="11655078" cy="3890296"/>
          </a:xfrm>
        </p:spPr>
        <p:txBody>
          <a:bodyPr/>
          <a:lstStyle/>
          <a:p>
            <a:pPr fontAlgn="ctr"/>
            <a:r>
              <a:rPr lang="en-US" sz="2800" dirty="0"/>
              <a:t>Task automation</a:t>
            </a:r>
          </a:p>
          <a:p>
            <a:pPr fontAlgn="ctr"/>
            <a:r>
              <a:rPr lang="en-US" sz="2800" dirty="0"/>
              <a:t>Access to knowledge and other content</a:t>
            </a:r>
          </a:p>
          <a:p>
            <a:pPr fontAlgn="ctr"/>
            <a:r>
              <a:rPr lang="en-US" sz="2800" dirty="0"/>
              <a:t>Bot to human handoff</a:t>
            </a:r>
          </a:p>
          <a:p>
            <a:pPr fontAlgn="ctr"/>
            <a:r>
              <a:rPr lang="en-US" sz="2800" dirty="0"/>
              <a:t>Bot to web browser and back</a:t>
            </a:r>
          </a:p>
          <a:p>
            <a:pPr fontAlgn="ctr"/>
            <a:r>
              <a:rPr lang="en-US" sz="2800" dirty="0"/>
              <a:t>Bots in websites</a:t>
            </a:r>
          </a:p>
          <a:p>
            <a:pPr fontAlgn="ctr"/>
            <a:r>
              <a:rPr lang="en-US" sz="2800" dirty="0"/>
              <a:t>Bots in apps</a:t>
            </a:r>
          </a:p>
          <a:p>
            <a:pPr marL="0" indent="0" fontAlgn="ctr">
              <a:buNone/>
            </a:pPr>
            <a:endParaRPr lang="en-US" sz="2800" dirty="0"/>
          </a:p>
          <a:p>
            <a:pPr lvl="4"/>
            <a:endParaRPr lang="en-US" sz="2800" dirty="0"/>
          </a:p>
        </p:txBody>
      </p:sp>
    </p:spTree>
    <p:extLst>
      <p:ext uri="{BB962C8B-B14F-4D97-AF65-F5344CB8AC3E}">
        <p14:creationId xmlns:p14="http://schemas.microsoft.com/office/powerpoint/2010/main" val="4078082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astSharedByUser xmlns="8f159844-3118-4b08-9ac0-0a51e3431bb6">v-karfis@microsoft.com</LastSharedByUser>
    <SharedWithUsers xmlns="8f159844-3118-4b08-9ac0-0a51e3431bb6">
      <UserInfo>
        <DisplayName>Natalie Nurock</DisplayName>
        <AccountId>85</AccountId>
        <AccountType/>
      </UserInfo>
    </SharedWithUsers>
    <LastSharedByTime xmlns="8f159844-3118-4b08-9ac0-0a51e3431bb6">2018-03-14T05:42:29+00:00</LastSharedByTim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D93766AA3535D4C9AB033C0324D3CD7" ma:contentTypeVersion="6" ma:contentTypeDescription="Create a new document." ma:contentTypeScope="" ma:versionID="710d354100089abd2572cae88cea3a2b">
  <xsd:schema xmlns:xsd="http://www.w3.org/2001/XMLSchema" xmlns:xs="http://www.w3.org/2001/XMLSchema" xmlns:p="http://schemas.microsoft.com/office/2006/metadata/properties" xmlns:ns2="87bad0cd-9f5f-4471-94ca-f7c37ef15840" xmlns:ns3="8f159844-3118-4b08-9ac0-0a51e3431bb6" targetNamespace="http://schemas.microsoft.com/office/2006/metadata/properties" ma:root="true" ma:fieldsID="70ea667c588725e6207a5fd18235c984" ns2:_="" ns3:_="">
    <xsd:import namespace="87bad0cd-9f5f-4471-94ca-f7c37ef15840"/>
    <xsd:import namespace="8f159844-3118-4b08-9ac0-0a51e3431bb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bad0cd-9f5f-4471-94ca-f7c37ef158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f159844-3118-4b08-9ac0-0a51e3431bb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E91DBAA-73B1-46DE-A02B-B400BCCAEA24}">
  <ds:schemaRefs>
    <ds:schemaRef ds:uri="http://schemas.microsoft.com/office/2006/documentManagement/types"/>
    <ds:schemaRef ds:uri="8f159844-3118-4b08-9ac0-0a51e3431bb6"/>
    <ds:schemaRef ds:uri="http://purl.org/dc/elements/1.1/"/>
    <ds:schemaRef ds:uri="http://schemas.openxmlformats.org/package/2006/metadata/core-properties"/>
    <ds:schemaRef ds:uri="87bad0cd-9f5f-4471-94ca-f7c37ef15840"/>
    <ds:schemaRef ds:uri="http://schemas.microsoft.com/office/infopath/2007/PartnerControls"/>
    <ds:schemaRef ds:uri="http://purl.org/dc/terms/"/>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3C55D2E5-22B4-4502-8B75-3251A5BBB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bad0cd-9f5f-4471-94ca-f7c37ef15840"/>
    <ds:schemaRef ds:uri="8f159844-3118-4b08-9ac0-0a51e3431b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1018208-8004-4CED-BF44-ED368E32B81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2342</TotalTime>
  <Words>3202</Words>
  <Application>Microsoft Office PowerPoint</Application>
  <PresentationFormat>Widescreen</PresentationFormat>
  <Paragraphs>301</Paragraphs>
  <Slides>21</Slides>
  <Notes>21</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21</vt:i4>
      </vt:variant>
    </vt:vector>
  </HeadingPairs>
  <TitlesOfParts>
    <vt:vector size="33" baseType="lpstr">
      <vt:lpstr>Arial</vt:lpstr>
      <vt:lpstr>Calibri</vt:lpstr>
      <vt:lpstr>Consolas</vt:lpstr>
      <vt:lpstr>Segoe</vt:lpstr>
      <vt:lpstr>Segoe UI</vt:lpstr>
      <vt:lpstr>Segoe UI Light</vt:lpstr>
      <vt:lpstr>Segoe UI Semibold</vt:lpstr>
      <vt:lpstr>Segoe UI Semilight</vt:lpstr>
      <vt:lpstr>Wingdings</vt:lpstr>
      <vt:lpstr>C+E Readiness Template</vt:lpstr>
      <vt:lpstr>5-50173_Microsoft_Ready_Light_Template</vt:lpstr>
      <vt:lpstr>5-50173_Microsoft_Ready_Dark_Template</vt:lpstr>
      <vt:lpstr>Reference Architectures and Common Patterns</vt:lpstr>
      <vt:lpstr>Session objectives and takeaways</vt:lpstr>
      <vt:lpstr>Agenda</vt:lpstr>
      <vt:lpstr>Key scenarios for bots</vt:lpstr>
      <vt:lpstr>Cortana skills bot</vt:lpstr>
      <vt:lpstr>Enterprise Productivity bot</vt:lpstr>
      <vt:lpstr>Information bot</vt:lpstr>
      <vt:lpstr>IoT bot</vt:lpstr>
      <vt:lpstr>Common patterns</vt:lpstr>
      <vt:lpstr>Task automation</vt:lpstr>
      <vt:lpstr>Access to knowledge and other content</vt:lpstr>
      <vt:lpstr>PowerPoint Presentation</vt:lpstr>
      <vt:lpstr>Bot to web browser and back</vt:lpstr>
      <vt:lpstr>Bots in websites</vt:lpstr>
      <vt:lpstr>Bots in apps</vt:lpstr>
      <vt:lpstr>New Bot Framework SDK v4</vt:lpstr>
      <vt:lpstr>V3 SDK issues</vt:lpstr>
      <vt:lpstr>V4 SDK goals</vt:lpstr>
      <vt:lpstr>V4 SDK architecture</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Anna Thomas</cp:lastModifiedBy>
  <cp:revision>74</cp:revision>
  <dcterms:modified xsi:type="dcterms:W3CDTF">2018-04-09T16:44:25Z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0x010100ED93766AA3535D4C9AB033C0324D3CD7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v-karfis@microsoft.com</vt:lpwstr>
  </property>
  <property fmtid="{D5CDD505-2E9C-101B-9397-08002B2CF9AE}" pid="6" name="MSIP_Label_f42aa342-8706-4288-bd11-ebb85995028c_SetDate">
    <vt:lpwstr>2017-12-19T18:52:59.5454825Z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